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4" r:id="rId14"/>
    <p:sldId id="292" r:id="rId15"/>
    <p:sldId id="268" r:id="rId16"/>
    <p:sldId id="269" r:id="rId17"/>
    <p:sldId id="270" r:id="rId18"/>
    <p:sldId id="293" r:id="rId19"/>
    <p:sldId id="271" r:id="rId20"/>
    <p:sldId id="272" r:id="rId21"/>
    <p:sldId id="274" r:id="rId22"/>
    <p:sldId id="273" r:id="rId23"/>
    <p:sldId id="295" r:id="rId24"/>
    <p:sldId id="296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91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297" r:id="rId42"/>
    <p:sldId id="305" r:id="rId43"/>
    <p:sldId id="283" r:id="rId44"/>
    <p:sldId id="284" r:id="rId45"/>
    <p:sldId id="285" r:id="rId46"/>
    <p:sldId id="286" r:id="rId47"/>
    <p:sldId id="290" r:id="rId48"/>
    <p:sldId id="287" r:id="rId49"/>
    <p:sldId id="289" r:id="rId50"/>
    <p:sldId id="306" r:id="rId51"/>
    <p:sldId id="307" r:id="rId52"/>
    <p:sldId id="308" r:id="rId53"/>
    <p:sldId id="310" r:id="rId54"/>
    <p:sldId id="309" r:id="rId55"/>
    <p:sldId id="311" r:id="rId56"/>
    <p:sldId id="312" r:id="rId57"/>
    <p:sldId id="314" r:id="rId58"/>
    <p:sldId id="313" r:id="rId59"/>
    <p:sldId id="317" r:id="rId60"/>
    <p:sldId id="316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31" r:id="rId72"/>
    <p:sldId id="329" r:id="rId73"/>
    <p:sldId id="330" r:id="rId74"/>
    <p:sldId id="315" r:id="rId7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84" autoAdjust="0"/>
  </p:normalViewPr>
  <p:slideViewPr>
    <p:cSldViewPr snapToGrid="0">
      <p:cViewPr varScale="1">
        <p:scale>
          <a:sx n="55" d="100"/>
          <a:sy n="55" d="100"/>
        </p:scale>
        <p:origin x="10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7D117-7A3A-4FB6-BCC3-490A17A14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98C4B-6638-42E4-96ED-9404A726C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EA77-3A41-4DEE-B533-7729D3AF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1F31C-268D-4619-BA6C-799C24A3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02157-EE65-40D8-A686-5B680B28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39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1A5C-A4EE-470B-BED4-CB42133A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FE8EB-966B-46F7-B3BE-0454E99DA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260C3-EF9E-4D54-AA87-3638BDEC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300E2-BDE5-44A7-8875-C00D7CBB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1FC01-5E67-44D9-AAAB-CB0D8536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02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E11D3-D6FA-45CA-8117-C6D4187DB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CEBC7-EBE4-4AE0-A6F3-4DDA0DDA2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0E1D8-065F-4977-8D75-A86EF51A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24DF0-AFF7-4B49-B455-EABCAB97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E8BB6-D87F-4DEB-BBD3-7D5BD895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7181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DF0E-011A-43CA-956C-47C5021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85060-362F-4187-9657-0DB878644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ACFE7-2E51-45BB-8E2E-781E4499E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A16BA-FB1E-4EC0-9AA3-C5AA51B8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97146-F2CB-419F-9190-98A569282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083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7B4E-248A-4705-B915-231D2E52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E9559-8151-41DB-A3EF-664B0DA6F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D5D33-4F4C-45A0-9CE6-14055F07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64B88-079D-4F6F-B412-5AE76C95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EE2B9-A8A3-405F-AB76-C057DFA2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1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21D03-F0E1-4F66-AAAE-2EBD303C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FC0D6-2977-460C-8D52-8FCE59F34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922F-7812-45C2-89D0-BAD522BB2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03BA3-10EA-488D-AE80-B7D8425A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609EE-DA41-4324-9B6D-E6193F98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57DC9-F11E-473D-8F8B-0859B450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942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1DA03-A54E-4921-93A2-FF3E5673A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F7C6F-B5A8-4DF9-A3C1-1A8F31AB9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6E742-3457-4B84-BC97-C37BED8B8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625AB-FE67-49A3-9D9E-65E3E1E0D6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513CB-12B8-4703-8AE5-85CF63F22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5159B-C543-4E34-BBDA-7A517F93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8A1D3-F243-4DA0-AA56-474E671E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42B415-2E52-43AD-9790-EEEB69BF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80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33EE-DC24-4E09-8A5B-B868019E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ACC19-AC57-4F12-AEC9-C4F4204B7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2B9A4-05B4-45DC-AE8C-63E68E1F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65CE7-24F0-47A4-9D0C-F8FA306A4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105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BA2DA-35F9-46B9-9B69-AD5E11FE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81F0D-EEFC-4706-B5D6-A54D62CC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C5E1E-2798-4FBE-8F61-94653A6A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545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EBCE-DBEC-4387-BC65-D8B30F95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C2711-CE02-479C-8E47-75012302D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BC67F-B182-4E78-9894-CC2F840C8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B1D5D-69EC-4160-911A-64DA2043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92608-85D1-4F57-82E4-1153E4A0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42D1D-F8A8-4750-A976-47C4B5D0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343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482C-A34B-440E-A1F4-F4DC6D67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022A9D-98D2-4330-9E75-803ED89DD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8147D-355B-4BA6-99B1-300FE771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02875-59B4-4FFE-AD92-0A12CAC08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01BD2-AE90-4E65-9D5C-19429FA0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D3803-76A6-4437-A2D9-9B4620B7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476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3638EF-36CD-43D0-B5BF-1FCE2280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E1B26-ACC2-4BEC-B191-A77A95CAC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001BD-9981-4723-B5E5-38FBAEBEF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FEEAE-F471-4BFF-AAB1-D06A8B775150}" type="datetimeFigureOut">
              <a:rPr lang="ru-RU" smtClean="0"/>
              <a:t>25.05.2019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06AF-4BEA-4F3F-9D93-E9097BC8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AF9F-4A98-4BCF-A42F-5D5C323B0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4A97D-7D13-46C1-8FF9-AEC550C317B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714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LjHxuZOeaQ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6465-r-fcn-object-detection-via-region-based-fully-convolutional-network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2.03144.pdf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OC3huqHrs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6.02640.pdf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nathan_hui/what-do-we-learn-from-region-based-object-detectors-faster-r-cnn-r-fcn-fpn-7e354377a7c9" TargetMode="External"/><Relationship Id="rId2" Type="http://schemas.openxmlformats.org/officeDocument/2006/relationships/hyperlink" Target="https://medium.com/@jonathan_hui/understanding-feature-pyramid-networks-for-object-detection-fpn-45b227b9106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jonathan_hui/real-time-object-detection-with-yolo-yolov2-28b1b93e2088" TargetMode="External"/><Relationship Id="rId4" Type="http://schemas.openxmlformats.org/officeDocument/2006/relationships/hyperlink" Target="https://towardsdatascience.com/review-r-fcn-positive-sensitive-score-maps-object-detection-91cd2389345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8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6.01497" TargetMode="External"/><Relationship Id="rId5" Type="http://schemas.openxmlformats.org/officeDocument/2006/relationships/hyperlink" Target="https://arxiv.org/abs/1504.08083" TargetMode="External"/><Relationship Id="rId4" Type="http://schemas.openxmlformats.org/officeDocument/2006/relationships/hyperlink" Target="https://arxiv.org/abs/1311.252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C5B1-3643-4DE9-AEFE-8827C729D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Компьютерное зрение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8AEA8-26F7-4F7D-83AB-84B723315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Часть 2. Детектирование и сегментация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316314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C9B3-97D1-4D67-89B9-A8A347E4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Выборочный поиск (</a:t>
            </a:r>
            <a:r>
              <a:rPr lang="en-US" dirty="0"/>
              <a:t>Selective search)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D4F05-4B5D-48CE-994A-1D7D0A908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11517"/>
            <a:ext cx="9702690" cy="404278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B84D62-FFB0-4C35-A8F1-69EF6F554B95}"/>
              </a:ext>
            </a:extLst>
          </p:cNvPr>
          <p:cNvSpPr/>
          <p:nvPr/>
        </p:nvSpPr>
        <p:spPr>
          <a:xfrm>
            <a:off x="838200" y="1505493"/>
            <a:ext cx="10272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Выборочный поиск </a:t>
            </a:r>
            <a:r>
              <a:rPr lang="ru-RU" dirty="0"/>
              <a:t>просматривает окна нескольких масштабов и ищет соседние пиксели, которые имеют </a:t>
            </a:r>
            <a:r>
              <a:rPr lang="ru-RU" b="1" dirty="0"/>
              <a:t>общие текстуры, цвета или интенсивности</a:t>
            </a:r>
            <a:r>
              <a:rPr lang="ru-RU" dirty="0"/>
              <a:t>. Источник изображения: https://www.koen.me/research/pub/uijlings-ijcv2013-draft.pdf</a:t>
            </a:r>
          </a:p>
        </p:txBody>
      </p:sp>
    </p:spTree>
    <p:extLst>
      <p:ext uri="{BB962C8B-B14F-4D97-AF65-F5344CB8AC3E}">
        <p14:creationId xmlns:p14="http://schemas.microsoft.com/office/powerpoint/2010/main" val="2168603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6BF87-2668-43B2-86C3-BB4AFE08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(2014)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95426-6FB6-4431-B4F8-2F5BFCCCB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052" y="3521785"/>
            <a:ext cx="8109409" cy="278974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733A4A-6BFF-4E17-8244-FAF83399DF6F}"/>
              </a:ext>
            </a:extLst>
          </p:cNvPr>
          <p:cNvSpPr/>
          <p:nvPr/>
        </p:nvSpPr>
        <p:spPr>
          <a:xfrm>
            <a:off x="838200" y="1581889"/>
            <a:ext cx="98761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 только предложения созданы, R-CNN деформирует регион до стандартного размера квадрата и передает его в  предобученную сверточную сеть (</a:t>
            </a:r>
            <a:r>
              <a:rPr lang="en-US" dirty="0"/>
              <a:t>VGG, ResNet)</a:t>
            </a:r>
            <a:r>
              <a:rPr lang="ru-RU" dirty="0"/>
              <a:t> для вычисления признаков</a:t>
            </a:r>
            <a:r>
              <a:rPr lang="en-US" dirty="0"/>
              <a:t>. </a:t>
            </a:r>
            <a:r>
              <a:rPr lang="ru-RU" dirty="0"/>
              <a:t> Это шаг 3.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последнем уровне добавляется </a:t>
            </a:r>
            <a:r>
              <a:rPr lang="ru-RU" b="1" dirty="0"/>
              <a:t>SVM для классификации </a:t>
            </a:r>
            <a:r>
              <a:rPr lang="ru-RU" dirty="0"/>
              <a:t>- является ли это объектом, и если да, то каким объектом. Это шаг 4. </a:t>
            </a:r>
          </a:p>
        </p:txBody>
      </p:sp>
    </p:spTree>
    <p:extLst>
      <p:ext uri="{BB962C8B-B14F-4D97-AF65-F5344CB8AC3E}">
        <p14:creationId xmlns:p14="http://schemas.microsoft.com/office/powerpoint/2010/main" val="401424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F6BC-BA5C-437C-B7BB-752FEBCE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Подгон ограничивающих рамок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6F-6CCA-41A9-A41A-9C81EA359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310" y="1523967"/>
            <a:ext cx="107479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R-CNN использует простую </a:t>
            </a:r>
            <a:r>
              <a:rPr lang="ru-RU" sz="1800" b="1" dirty="0"/>
              <a:t>линейную регрессию </a:t>
            </a:r>
            <a:r>
              <a:rPr lang="ru-RU" sz="1800" dirty="0"/>
              <a:t>для предложения региона, чтобы получить более </a:t>
            </a:r>
            <a:r>
              <a:rPr lang="ru-RU" sz="1800" b="1" dirty="0"/>
              <a:t>жесткие координаты ограничивающего прямоугольника</a:t>
            </a:r>
            <a:r>
              <a:rPr lang="ru-RU" sz="1800" dirty="0"/>
              <a:t>, чтобы получить наш окончательный результат. Вот входы и выходы этой модели регрессии:</a:t>
            </a:r>
          </a:p>
          <a:p>
            <a:pPr marL="0" indent="0">
              <a:buNone/>
            </a:pPr>
            <a:r>
              <a:rPr lang="ru-RU" sz="1800" b="1" dirty="0"/>
              <a:t>Входные данные: </a:t>
            </a:r>
            <a:r>
              <a:rPr lang="ru-RU" sz="1800" dirty="0"/>
              <a:t>субрегионы изображения, соответствующие объектам</a:t>
            </a:r>
          </a:p>
          <a:p>
            <a:pPr marL="0" indent="0">
              <a:buNone/>
            </a:pPr>
            <a:r>
              <a:rPr lang="ru-RU" sz="1800" b="1" dirty="0"/>
              <a:t>Выходы</a:t>
            </a:r>
            <a:r>
              <a:rPr lang="ru-RU" sz="1800" dirty="0"/>
              <a:t>: новые координаты ограничивающего прямоугольника для объекта в подобласти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06D03-E063-4922-9721-32F31E94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045" y="3429000"/>
            <a:ext cx="4071263" cy="3053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A60D77-5951-4134-ABF6-66682ED4A2BC}"/>
              </a:ext>
            </a:extLst>
          </p:cNvPr>
          <p:cNvSpPr/>
          <p:nvPr/>
        </p:nvSpPr>
        <p:spPr>
          <a:xfrm>
            <a:off x="950073" y="3247563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Итак, подведем итог: R-CNN</a:t>
            </a:r>
            <a:r>
              <a:rPr lang="en-US" dirty="0"/>
              <a:t> </a:t>
            </a:r>
            <a:r>
              <a:rPr lang="ru-RU" dirty="0"/>
              <a:t>представляет собой алгоритм, реализующий набор следующих шагов</a:t>
            </a:r>
            <a:r>
              <a:rPr lang="en-US" dirty="0"/>
              <a:t>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Создает набор предложений для ограничивающих рамок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Пропускает изображения в ограничивающих прямоугольниках через предварительно обученный </a:t>
            </a:r>
            <a:r>
              <a:rPr lang="ru-RU" dirty="0" err="1"/>
              <a:t>AlexNet</a:t>
            </a:r>
            <a:r>
              <a:rPr lang="ru-RU" dirty="0"/>
              <a:t> и, наконец, SVM, чтобы классифицировать, что представляет собой изображение в прямоугольнике.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Пропускает блок через модель линейной регрессии, чтобы вывести более точные координаты для блока после классификации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838774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AA83F-332A-4E7D-9EF2-D2F0B9A3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Подгон ограничивающих рамок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641E9-CDB2-48CA-B8B1-1981F5386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127" y="1690688"/>
            <a:ext cx="8109095" cy="46085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D86E3F-80D7-4C8D-8B81-47AF7D744EC1}"/>
              </a:ext>
            </a:extLst>
          </p:cNvPr>
          <p:cNvSpPr/>
          <p:nvPr/>
        </p:nvSpPr>
        <p:spPr>
          <a:xfrm>
            <a:off x="1398310" y="6376935"/>
            <a:ext cx="9565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Используем линейную регрессию, чтобы уточнить исходный ROI от синего до красного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567D8-9AF4-4A84-86BE-34978A4A2E84}"/>
              </a:ext>
            </a:extLst>
          </p:cNvPr>
          <p:cNvSpPr txBox="1"/>
          <p:nvPr/>
        </p:nvSpPr>
        <p:spPr>
          <a:xfrm>
            <a:off x="6897722" y="5254906"/>
            <a:ext cx="249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Bounding box regression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AA33C-5107-4B15-B2D8-C402E53EE52A}"/>
              </a:ext>
            </a:extLst>
          </p:cNvPr>
          <p:cNvSpPr txBox="1"/>
          <p:nvPr/>
        </p:nvSpPr>
        <p:spPr>
          <a:xfrm>
            <a:off x="7847636" y="2224269"/>
            <a:ext cx="5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ROI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2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D779-FB68-4DA5-AB8D-6538CFC8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R-CNN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7B4AB-C856-4EDC-A68D-202F34F1A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558" y="1424743"/>
            <a:ext cx="10515600" cy="33153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9E026-AAE0-4616-AEC8-D9B33316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2" y="4740089"/>
            <a:ext cx="8559800" cy="1824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D683C-41BC-457A-B128-07E1E7CE1984}"/>
              </a:ext>
            </a:extLst>
          </p:cNvPr>
          <p:cNvSpPr txBox="1"/>
          <p:nvPr/>
        </p:nvSpPr>
        <p:spPr>
          <a:xfrm>
            <a:off x="5949388" y="3429000"/>
            <a:ext cx="195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extractor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A76D0-47CD-4785-9270-00A3D386BDF3}"/>
              </a:ext>
            </a:extLst>
          </p:cNvPr>
          <p:cNvSpPr txBox="1"/>
          <p:nvPr/>
        </p:nvSpPr>
        <p:spPr>
          <a:xfrm>
            <a:off x="5731398" y="1090523"/>
            <a:ext cx="1713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Деформация до квадрата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05921-D5B8-45E1-9349-E8400BAE34A7}"/>
              </a:ext>
            </a:extLst>
          </p:cNvPr>
          <p:cNvSpPr txBox="1"/>
          <p:nvPr/>
        </p:nvSpPr>
        <p:spPr>
          <a:xfrm>
            <a:off x="2397889" y="3581400"/>
            <a:ext cx="1713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Селективный поиск предложений по регионам</a:t>
            </a:r>
          </a:p>
        </p:txBody>
      </p:sp>
    </p:spTree>
    <p:extLst>
      <p:ext uri="{BB962C8B-B14F-4D97-AF65-F5344CB8AC3E}">
        <p14:creationId xmlns:p14="http://schemas.microsoft.com/office/powerpoint/2010/main" val="163804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6E35-054F-4306-8F62-A6DD5321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 (2015)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0E5C6-5B59-40FF-9035-2F848E1A9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445685" cy="4351338"/>
          </a:xfrm>
        </p:spPr>
        <p:txBody>
          <a:bodyPr>
            <a:normAutofit/>
          </a:bodyPr>
          <a:lstStyle/>
          <a:p>
            <a:r>
              <a:rPr lang="ru-RU" sz="2200" dirty="0"/>
              <a:t>R-CNN работает очень хорошо, но очень </a:t>
            </a:r>
            <a:r>
              <a:rPr lang="ru-RU" sz="2200" b="1" u="sng" dirty="0"/>
              <a:t>медленно</a:t>
            </a:r>
            <a:r>
              <a:rPr lang="ru-RU" sz="2200" dirty="0"/>
              <a:t> по нескольким простым причинам:</a:t>
            </a:r>
          </a:p>
          <a:p>
            <a:r>
              <a:rPr lang="ru-RU" sz="2200" dirty="0"/>
              <a:t>Требуется </a:t>
            </a:r>
            <a:r>
              <a:rPr lang="ru-RU" sz="2200" b="1" u="sng" dirty="0"/>
              <a:t>прямое использование CNN </a:t>
            </a:r>
            <a:r>
              <a:rPr lang="ru-RU" sz="2200" dirty="0"/>
              <a:t>для каждого предложения региона для каждого отдельного изображения (это около 2000 прямых проходов на изображение!).</a:t>
            </a:r>
          </a:p>
          <a:p>
            <a:r>
              <a:rPr lang="ru-RU" sz="2200" dirty="0"/>
              <a:t>Необходимо обучить три разные модели по отдельности - </a:t>
            </a:r>
            <a:r>
              <a:rPr lang="ru-RU" sz="2200" b="1" dirty="0"/>
              <a:t>CNN для генерации признаков изображения</a:t>
            </a:r>
            <a:r>
              <a:rPr lang="ru-RU" sz="2200" dirty="0"/>
              <a:t>, </a:t>
            </a:r>
            <a:r>
              <a:rPr lang="ru-RU" sz="2200" b="1" dirty="0"/>
              <a:t>классификатор</a:t>
            </a:r>
            <a:r>
              <a:rPr lang="ru-RU" sz="2200" dirty="0"/>
              <a:t>, который предсказывает класс, и модель </a:t>
            </a:r>
            <a:r>
              <a:rPr lang="ru-RU" sz="2200" b="1" dirty="0"/>
              <a:t>регрессии </a:t>
            </a:r>
            <a:r>
              <a:rPr lang="ru-RU" sz="2200" dirty="0"/>
              <a:t>для подгонки ограничивающих рамок. Это делает пайплайн чрезвычайно трудным для обучения</a:t>
            </a:r>
            <a:endParaRPr lang="en-US" sz="2200" dirty="0"/>
          </a:p>
          <a:p>
            <a:r>
              <a:rPr lang="ru-RU" sz="2200" dirty="0"/>
              <a:t>В 2015 году Росс Гиршик</a:t>
            </a:r>
            <a:r>
              <a:rPr lang="en-US" sz="2200" dirty="0"/>
              <a:t> (Facebook)</a:t>
            </a:r>
            <a:r>
              <a:rPr lang="ru-RU" sz="2200" dirty="0"/>
              <a:t>, первый автор R-CNN, решил обе эти проблемы, что привело ко второму алгоритму в нашей короткой истории - </a:t>
            </a:r>
            <a:r>
              <a:rPr lang="ru-RU" sz="2200" b="1" dirty="0"/>
              <a:t>Fast R-CNN</a:t>
            </a:r>
            <a:r>
              <a:rPr lang="ru-RU" sz="2200" dirty="0"/>
              <a:t>. Давайте теперь рассмотрим его основные идеи.</a:t>
            </a:r>
            <a:endParaRPr lang="en-US" sz="2200" dirty="0"/>
          </a:p>
          <a:p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617509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C001-4220-41BF-8C53-CD7A2005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</a:t>
            </a:r>
            <a:r>
              <a:rPr lang="en-US" dirty="0"/>
              <a:t> (Region of Interest) Pooling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451EA-5BDE-4E44-94CE-73E70E738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76" y="1363711"/>
            <a:ext cx="11054499" cy="4351338"/>
          </a:xfrm>
        </p:spPr>
        <p:txBody>
          <a:bodyPr>
            <a:normAutofit/>
          </a:bodyPr>
          <a:lstStyle/>
          <a:p>
            <a:r>
              <a:rPr lang="ru-RU" sz="1800" dirty="0"/>
              <a:t>Для прямого прохода CNN, Гиршик понял, что для каждого изображения много предложенных областей для изображения </a:t>
            </a:r>
            <a:r>
              <a:rPr lang="ru-RU" sz="1800" b="1" dirty="0"/>
              <a:t>неизменно перекрывались</a:t>
            </a:r>
            <a:r>
              <a:rPr lang="ru-RU" sz="1800" dirty="0"/>
              <a:t>, заставляя нас запускать одно и то же вычисление CNN снова и снова (~ 2000 раз!).</a:t>
            </a:r>
            <a:endParaRPr lang="en-US" sz="1800" dirty="0"/>
          </a:p>
          <a:p>
            <a:r>
              <a:rPr lang="ru-RU" sz="1800" dirty="0"/>
              <a:t>Решение - почему бы не запустить CNN только один раз для каждого изображения, а затем найти способ поделить </a:t>
            </a:r>
            <a:r>
              <a:rPr lang="en-US" sz="1800" dirty="0"/>
              <a:t>CNN </a:t>
            </a:r>
            <a:r>
              <a:rPr lang="ru-RU" sz="1800" dirty="0"/>
              <a:t>признаки между предложениями регионов?</a:t>
            </a:r>
          </a:p>
          <a:p>
            <a:r>
              <a:rPr lang="ru-RU" sz="1800" dirty="0"/>
              <a:t>Затем признаки в каждом регионе объединяются (обычно с использованием максимального </a:t>
            </a:r>
            <a:r>
              <a:rPr lang="ru-RU" sz="1800" dirty="0" err="1"/>
              <a:t>пулинга</a:t>
            </a:r>
            <a:r>
              <a:rPr lang="ru-RU" sz="1800" dirty="0"/>
              <a:t>). </a:t>
            </a:r>
            <a:r>
              <a:rPr lang="ru-RU" sz="2200" b="1" dirty="0"/>
              <a:t>Таким образом, все, что нам нужно, это один проход исходного изображения, а не ~ 2000!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B28A3-9794-43C1-B6F2-A0FE555D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37" y="3655810"/>
            <a:ext cx="6372519" cy="3202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B4D905-A83A-4B82-811F-D9EB09977B5B}"/>
              </a:ext>
            </a:extLst>
          </p:cNvPr>
          <p:cNvSpPr/>
          <p:nvPr/>
        </p:nvSpPr>
        <p:spPr>
          <a:xfrm>
            <a:off x="7034359" y="5494289"/>
            <a:ext cx="40594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Источник: слайды Стэнфорда CS231N от </a:t>
            </a:r>
            <a:r>
              <a:rPr lang="ru-RU" sz="1600" dirty="0" err="1"/>
              <a:t>Фэй</a:t>
            </a:r>
            <a:r>
              <a:rPr lang="ru-RU" sz="1600" dirty="0"/>
              <a:t> </a:t>
            </a:r>
            <a:r>
              <a:rPr lang="ru-RU" sz="1600" dirty="0" err="1"/>
              <a:t>Фэй</a:t>
            </a:r>
            <a:r>
              <a:rPr lang="ru-RU" sz="1600" dirty="0"/>
              <a:t> Ли, Андрея </a:t>
            </a:r>
            <a:r>
              <a:rPr lang="ru-RU" sz="1600" dirty="0" err="1"/>
              <a:t>Карпати</a:t>
            </a:r>
            <a:r>
              <a:rPr lang="ru-RU" sz="1600" dirty="0"/>
              <a:t> и </a:t>
            </a:r>
            <a:r>
              <a:rPr lang="ru-RU" sz="1600" dirty="0" err="1"/>
              <a:t>Джастина</a:t>
            </a:r>
            <a:r>
              <a:rPr lang="ru-RU" sz="1600" dirty="0"/>
              <a:t> Джонсона.</a:t>
            </a:r>
          </a:p>
        </p:txBody>
      </p:sp>
    </p:spTree>
    <p:extLst>
      <p:ext uri="{BB962C8B-B14F-4D97-AF65-F5344CB8AC3E}">
        <p14:creationId xmlns:p14="http://schemas.microsoft.com/office/powerpoint/2010/main" val="176424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5D6B-AC9D-4E91-ABB4-C4AFD3C9A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Fast R-CNN Insight 2: Combine All Models into One Network</a:t>
            </a:r>
            <a:br>
              <a:rPr lang="en-US" dirty="0"/>
            </a:b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99E7-57E1-4924-993C-26302947C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260"/>
            <a:ext cx="10515600" cy="4351338"/>
          </a:xfrm>
        </p:spPr>
        <p:txBody>
          <a:bodyPr>
            <a:normAutofit/>
          </a:bodyPr>
          <a:lstStyle/>
          <a:p>
            <a:r>
              <a:rPr lang="ru-RU" sz="1800" dirty="0"/>
              <a:t>Второе улучшение Fast R-CNN - совместное обучение CNN, классификатора и ограничивающего регрессора в одной модели</a:t>
            </a:r>
          </a:p>
          <a:p>
            <a:r>
              <a:rPr lang="ru-RU" sz="1800" dirty="0"/>
              <a:t>Если раньше у нас были разные модели для извлечения особенностей изображения (CNN), классификации (SVM) и сжатия ограничивающих рамок (регрессора), Fast R-CNN вместо этого использовал одну сеть для вычисления всех трех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E0ECF-8E22-44DA-9D6D-04F0C201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68" y="3054285"/>
            <a:ext cx="5822012" cy="3803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B498A7-3442-4A57-85D1-A5690973C28F}"/>
              </a:ext>
            </a:extLst>
          </p:cNvPr>
          <p:cNvSpPr/>
          <p:nvPr/>
        </p:nvSpPr>
        <p:spPr>
          <a:xfrm>
            <a:off x="7329300" y="3661929"/>
            <a:ext cx="376757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1) Классификатор SVM заменяется слоем softmax поверх CNN для вывода классификации</a:t>
            </a:r>
          </a:p>
          <a:p>
            <a:endParaRPr lang="ru-RU" sz="1600" dirty="0"/>
          </a:p>
          <a:p>
            <a:r>
              <a:rPr lang="ru-RU" sz="1600" dirty="0"/>
              <a:t>2) Добавляется слой линейной регрессии, параллельный слою softmax, для вывода координат ограничивающего прямоугольника</a:t>
            </a:r>
          </a:p>
          <a:p>
            <a:endParaRPr lang="ru-RU" sz="1600" dirty="0"/>
          </a:p>
          <a:p>
            <a:r>
              <a:rPr lang="ru-RU" sz="1600" dirty="0"/>
              <a:t>Таким образом, все необходимые выходы из одной сети! </a:t>
            </a:r>
          </a:p>
        </p:txBody>
      </p:sp>
    </p:spTree>
    <p:extLst>
      <p:ext uri="{BB962C8B-B14F-4D97-AF65-F5344CB8AC3E}">
        <p14:creationId xmlns:p14="http://schemas.microsoft.com/office/powerpoint/2010/main" val="3461660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D9E0-16CF-4A10-BA01-BB1A68C9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Pipeline Fast R-CNN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2B9CC3-80F0-409B-A2A9-E4FDB088D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70" y="3523268"/>
            <a:ext cx="11173162" cy="317137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9F088-94D0-4A65-8129-A3615AF7D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46514"/>
            <a:ext cx="6853288" cy="207675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E1CBD5-D3BF-480F-BD13-1F09E15C6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240" y="1661043"/>
            <a:ext cx="5074100" cy="17679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A304EC-121D-4A8A-8874-E39C9D9D2847}"/>
              </a:ext>
            </a:extLst>
          </p:cNvPr>
          <p:cNvSpPr/>
          <p:nvPr/>
        </p:nvSpPr>
        <p:spPr>
          <a:xfrm>
            <a:off x="5542961" y="3723588"/>
            <a:ext cx="3827282" cy="276928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A5D5F-EB71-4CB8-8B3E-0FD4EECB782C}"/>
              </a:ext>
            </a:extLst>
          </p:cNvPr>
          <p:cNvSpPr txBox="1"/>
          <p:nvPr/>
        </p:nvSpPr>
        <p:spPr>
          <a:xfrm>
            <a:off x="625034" y="1600290"/>
            <a:ext cx="311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Проекция </a:t>
            </a:r>
            <a:r>
              <a:rPr lang="en-US" dirty="0"/>
              <a:t>ROI </a:t>
            </a:r>
            <a:r>
              <a:rPr lang="ru-RU" dirty="0"/>
              <a:t>на </a:t>
            </a:r>
            <a:r>
              <a:rPr lang="en-US" dirty="0"/>
              <a:t>feature maps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7DFD0-490D-46CA-B6F8-2CF97A505B67}"/>
              </a:ext>
            </a:extLst>
          </p:cNvPr>
          <p:cNvSpPr txBox="1"/>
          <p:nvPr/>
        </p:nvSpPr>
        <p:spPr>
          <a:xfrm>
            <a:off x="7689662" y="6464409"/>
            <a:ext cx="411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Субдискретизация признаков в регионе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AC76C-FEBA-45BC-B0CC-689227B7AC35}"/>
              </a:ext>
            </a:extLst>
          </p:cNvPr>
          <p:cNvSpPr txBox="1"/>
          <p:nvPr/>
        </p:nvSpPr>
        <p:spPr>
          <a:xfrm>
            <a:off x="4328674" y="6443153"/>
            <a:ext cx="311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Проекция </a:t>
            </a:r>
            <a:r>
              <a:rPr lang="en-US" dirty="0"/>
              <a:t>ROI </a:t>
            </a:r>
            <a:r>
              <a:rPr lang="ru-RU" dirty="0"/>
              <a:t>на </a:t>
            </a:r>
            <a:r>
              <a:rPr lang="en-US" dirty="0"/>
              <a:t>feature maps</a:t>
            </a:r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1BDB5F-2D93-4337-A5F1-D9CC1BBC2FB5}"/>
              </a:ext>
            </a:extLst>
          </p:cNvPr>
          <p:cNvCxnSpPr>
            <a:cxnSpLocks/>
          </p:cNvCxnSpPr>
          <p:nvPr/>
        </p:nvCxnSpPr>
        <p:spPr>
          <a:xfrm>
            <a:off x="9722734" y="2384384"/>
            <a:ext cx="63660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888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70FF-647B-4B68-A6C4-17B66D544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 (2016) – </a:t>
            </a:r>
            <a:r>
              <a:rPr lang="ru-RU" dirty="0"/>
              <a:t>Ускорение </a:t>
            </a:r>
            <a:r>
              <a:rPr lang="en-US" dirty="0"/>
              <a:t>Region Proposal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3974C-5E4C-4A50-94DC-88094D6A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800" dirty="0"/>
              <a:t>Даже несмотря на все эти достижения, в процессе Fast R-CNN оставалось еще одно узкое место </a:t>
            </a:r>
            <a:r>
              <a:rPr lang="en-US" sz="1800" dirty="0"/>
              <a:t>(bottleneck) </a:t>
            </a:r>
            <a:r>
              <a:rPr lang="ru-RU" sz="1800" dirty="0"/>
              <a:t>–</a:t>
            </a:r>
            <a:r>
              <a:rPr lang="en-US" sz="1800" dirty="0"/>
              <a:t> </a:t>
            </a:r>
            <a:r>
              <a:rPr lang="en-US" sz="1800" b="1" dirty="0"/>
              <a:t>region proposer (</a:t>
            </a:r>
            <a:r>
              <a:rPr lang="ru-RU" sz="1800" b="1" dirty="0"/>
              <a:t>алгоритм предложения регионов)</a:t>
            </a:r>
            <a:endParaRPr lang="en-US" sz="1800" b="1" dirty="0"/>
          </a:p>
          <a:p>
            <a:r>
              <a:rPr lang="ru-RU" sz="1800" dirty="0"/>
              <a:t>Как мы видели, самый первый шаг к обнаружению местоположения объектов - это создание группы потенциальных ограничивающих рамок или областей, представляющих интерес для проверки</a:t>
            </a:r>
            <a:endParaRPr lang="en-US" sz="1800" dirty="0"/>
          </a:p>
          <a:p>
            <a:r>
              <a:rPr lang="ru-RU" sz="1800" dirty="0"/>
              <a:t>В Fast R-CNN эти предложения были созданы с использованием алгоритма </a:t>
            </a:r>
            <a:r>
              <a:rPr lang="ru-RU" sz="1800" b="1" dirty="0"/>
              <a:t>выборочного поиска</a:t>
            </a:r>
            <a:r>
              <a:rPr lang="ru-RU" sz="1800" dirty="0"/>
              <a:t>, довольно медленного процесса, который оказался узким местом всего процесса</a:t>
            </a:r>
          </a:p>
          <a:p>
            <a:r>
              <a:rPr lang="ru-RU" sz="1800" dirty="0"/>
              <a:t>В середине 2015 года команда Microsoft </a:t>
            </a:r>
            <a:r>
              <a:rPr lang="ru-RU" sz="1800" dirty="0" err="1"/>
              <a:t>Research</a:t>
            </a:r>
            <a:r>
              <a:rPr lang="ru-RU" sz="1800" dirty="0"/>
              <a:t>, состоящая из </a:t>
            </a:r>
            <a:r>
              <a:rPr lang="ru-RU" sz="1800" dirty="0" err="1"/>
              <a:t>Shaoqing</a:t>
            </a:r>
            <a:r>
              <a:rPr lang="ru-RU" sz="1800" dirty="0"/>
              <a:t> </a:t>
            </a:r>
            <a:r>
              <a:rPr lang="ru-RU" sz="1800" dirty="0" err="1"/>
              <a:t>Ren</a:t>
            </a:r>
            <a:r>
              <a:rPr lang="ru-RU" sz="1800" dirty="0"/>
              <a:t>, </a:t>
            </a:r>
            <a:r>
              <a:rPr lang="ru-RU" sz="1800" dirty="0" err="1"/>
              <a:t>Kaiming</a:t>
            </a:r>
            <a:r>
              <a:rPr lang="ru-RU" sz="1800" dirty="0"/>
              <a:t> </a:t>
            </a:r>
            <a:r>
              <a:rPr lang="ru-RU" sz="1800" dirty="0" err="1"/>
              <a:t>He</a:t>
            </a:r>
            <a:r>
              <a:rPr lang="ru-RU" sz="1800" dirty="0"/>
              <a:t>, Росса </a:t>
            </a:r>
            <a:r>
              <a:rPr lang="ru-RU" sz="1800" dirty="0" err="1"/>
              <a:t>Гиршика</a:t>
            </a:r>
            <a:r>
              <a:rPr lang="ru-RU" sz="1800" dirty="0"/>
              <a:t> и</a:t>
            </a:r>
            <a:r>
              <a:rPr lang="ru-RU" sz="1800" b="1" dirty="0"/>
              <a:t> </a:t>
            </a:r>
            <a:r>
              <a:rPr lang="ru-RU" sz="1800" b="1" dirty="0" err="1"/>
              <a:t>Jian</a:t>
            </a:r>
            <a:r>
              <a:rPr lang="ru-RU" sz="1800" b="1" dirty="0"/>
              <a:t> </a:t>
            </a:r>
            <a:r>
              <a:rPr lang="ru-RU" sz="1800" b="1" dirty="0" err="1"/>
              <a:t>Sun</a:t>
            </a:r>
            <a:r>
              <a:rPr lang="ru-RU" sz="1800" dirty="0"/>
              <a:t>, нашла способ сделать предложения по региону очень </a:t>
            </a:r>
            <a:r>
              <a:rPr lang="ru-RU" sz="1800" dirty="0" err="1"/>
              <a:t>эфективным</a:t>
            </a:r>
            <a:r>
              <a:rPr lang="ru-RU" sz="1800" dirty="0"/>
              <a:t> с помощью архитектуры, которую они назвали Faster R-CNN</a:t>
            </a:r>
          </a:p>
          <a:p>
            <a:r>
              <a:rPr lang="ru-RU" sz="1800" dirty="0"/>
              <a:t>Идея Faster R-CNN заключалось в том, что предложения региона зависели от характеристик изображения, которые уже были рассчитаны с помощью прямого прохода CNN (первый этап классификации). </a:t>
            </a:r>
            <a:r>
              <a:rPr lang="ru-RU" sz="1800" b="1" dirty="0"/>
              <a:t>Так почему бы не использовать те же самые результаты CNN для региональных предложений вместо использования отдельного алгоритма выборочного поиска?</a:t>
            </a:r>
          </a:p>
        </p:txBody>
      </p:sp>
    </p:spTree>
    <p:extLst>
      <p:ext uri="{BB962C8B-B14F-4D97-AF65-F5344CB8AC3E}">
        <p14:creationId xmlns:p14="http://schemas.microsoft.com/office/powerpoint/2010/main" val="281037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2C9A-6450-4B61-9336-50FBA004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Компьютерное зрение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7BE97-DC59-4FD8-8769-106C5961A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08"/>
            <a:ext cx="10515600" cy="4351338"/>
          </a:xfrm>
        </p:spPr>
        <p:txBody>
          <a:bodyPr>
            <a:noAutofit/>
          </a:bodyPr>
          <a:lstStyle/>
          <a:p>
            <a:r>
              <a:rPr lang="ru-RU" sz="2000" dirty="0"/>
              <a:t>Одна из самых популярных и бурно развивающих дисциплин в настоящий момент</a:t>
            </a:r>
          </a:p>
          <a:p>
            <a:r>
              <a:rPr lang="ru-RU" sz="2000" dirty="0"/>
              <a:t>На стыке </a:t>
            </a:r>
            <a:r>
              <a:rPr lang="en-US" sz="2000" dirty="0"/>
              <a:t>Computer Science (</a:t>
            </a:r>
            <a:r>
              <a:rPr lang="ru-RU" sz="2000" dirty="0"/>
              <a:t>графика, теория алгоритмов, теория систем, архитектура), Математики (теория информации, машинное обучение, линейная алгебра, мат</a:t>
            </a:r>
            <a:r>
              <a:rPr lang="en-US" sz="2000" dirty="0"/>
              <a:t> </a:t>
            </a:r>
            <a:r>
              <a:rPr lang="ru-RU" sz="2000" dirty="0"/>
              <a:t>анализ и статистика), Инженерия (</a:t>
            </a:r>
            <a:r>
              <a:rPr lang="en-US" sz="2000" dirty="0"/>
              <a:t>Robotics, </a:t>
            </a:r>
            <a:r>
              <a:rPr lang="ru-RU" sz="2000" dirty="0"/>
              <a:t>обработка естественного языка и речи, обработка изображений), Биология (нейронаука), физика (оптика), Психология (когнитивные науки)</a:t>
            </a:r>
          </a:p>
          <a:p>
            <a:r>
              <a:rPr lang="ru-RU" sz="2000" dirty="0"/>
              <a:t>Поскольку </a:t>
            </a:r>
            <a:r>
              <a:rPr lang="ru-RU" sz="2000" dirty="0" err="1"/>
              <a:t>Computer</a:t>
            </a:r>
            <a:r>
              <a:rPr lang="ru-RU" sz="2000" dirty="0"/>
              <a:t> </a:t>
            </a:r>
            <a:r>
              <a:rPr lang="ru-RU" sz="2000" dirty="0" err="1"/>
              <a:t>Vision</a:t>
            </a:r>
            <a:r>
              <a:rPr lang="ru-RU" sz="2000" dirty="0"/>
              <a:t> представляет относительное понимание визуального окружения и его контекста, многие ученые считают, что эта область прокладывает путь к искусственному общему интеллекту из-за его междоменной экспертизы</a:t>
            </a:r>
          </a:p>
          <a:p>
            <a:r>
              <a:rPr lang="ru-RU" sz="2000" dirty="0"/>
              <a:t>Что такое компьютерное зрение</a:t>
            </a:r>
            <a:r>
              <a:rPr lang="en-US" sz="2000" dirty="0"/>
              <a:t>?</a:t>
            </a:r>
          </a:p>
          <a:p>
            <a:pPr lvl="1"/>
            <a:r>
              <a:rPr lang="ru-RU" sz="1600" dirty="0"/>
              <a:t>построение явных, значимых описаний физических объектов из изображений»</a:t>
            </a:r>
            <a:r>
              <a:rPr lang="en-US" sz="1600" dirty="0"/>
              <a:t> </a:t>
            </a:r>
            <a:r>
              <a:rPr lang="ru-RU" sz="1600" dirty="0"/>
              <a:t>(</a:t>
            </a:r>
            <a:r>
              <a:rPr lang="ru-RU" sz="1600" dirty="0" err="1"/>
              <a:t>Ballard</a:t>
            </a:r>
            <a:r>
              <a:rPr lang="ru-RU" sz="1600" dirty="0"/>
              <a:t> &amp; </a:t>
            </a:r>
            <a:r>
              <a:rPr lang="ru-RU" sz="1600" dirty="0" err="1"/>
              <a:t>Brown</a:t>
            </a:r>
            <a:r>
              <a:rPr lang="ru-RU" sz="1600" dirty="0"/>
              <a:t>, 1982)</a:t>
            </a:r>
          </a:p>
          <a:p>
            <a:pPr lvl="1"/>
            <a:r>
              <a:rPr lang="ru-RU" sz="1600" dirty="0"/>
              <a:t>«Вычисление свойств трехмерного мира из одного или нескольких цифровых изображений» (</a:t>
            </a:r>
            <a:r>
              <a:rPr lang="ru-RU" sz="1600" dirty="0" err="1"/>
              <a:t>Trucco</a:t>
            </a:r>
            <a:r>
              <a:rPr lang="ru-RU" sz="1600" dirty="0"/>
              <a:t> &amp; </a:t>
            </a:r>
            <a:r>
              <a:rPr lang="ru-RU" sz="1600" dirty="0" err="1"/>
              <a:t>Verri</a:t>
            </a:r>
            <a:r>
              <a:rPr lang="ru-RU" sz="1600" dirty="0"/>
              <a:t>, 1998)</a:t>
            </a:r>
          </a:p>
          <a:p>
            <a:pPr lvl="1"/>
            <a:r>
              <a:rPr lang="ru-RU" sz="1600" dirty="0"/>
              <a:t>«Принимать полезные решения о реальных физических объектах и сценах на основе изображений» (</a:t>
            </a:r>
            <a:r>
              <a:rPr lang="ru-RU" sz="1600" dirty="0" err="1"/>
              <a:t>Sockman</a:t>
            </a:r>
            <a:r>
              <a:rPr lang="ru-RU" sz="1600" dirty="0"/>
              <a:t> &amp; </a:t>
            </a:r>
            <a:r>
              <a:rPr lang="ru-RU" sz="1600" dirty="0" err="1"/>
              <a:t>Shapiro</a:t>
            </a:r>
            <a:r>
              <a:rPr lang="ru-RU" sz="1600" dirty="0"/>
              <a:t>, 2001)</a:t>
            </a:r>
          </a:p>
        </p:txBody>
      </p:sp>
    </p:spTree>
    <p:extLst>
      <p:ext uri="{BB962C8B-B14F-4D97-AF65-F5344CB8AC3E}">
        <p14:creationId xmlns:p14="http://schemas.microsoft.com/office/powerpoint/2010/main" val="156285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5AF1-4BB5-4CFD-8535-10D2F8FBF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 (RPN)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6DA9AE-1362-4A1F-B01E-E50593B50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1568" y="1485571"/>
            <a:ext cx="5207612" cy="512749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B258BA-BF5A-481E-9FC2-E20D8A895AEE}"/>
              </a:ext>
            </a:extLst>
          </p:cNvPr>
          <p:cNvSpPr/>
          <p:nvPr/>
        </p:nvSpPr>
        <p:spPr>
          <a:xfrm>
            <a:off x="446943" y="1389185"/>
            <a:ext cx="674570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Действительно, именно этого добилась команда разработчиков Faster R-CNN</a:t>
            </a:r>
          </a:p>
          <a:p>
            <a:endParaRPr lang="ru-RU" dirty="0"/>
          </a:p>
          <a:p>
            <a:r>
              <a:rPr lang="ru-RU" dirty="0"/>
              <a:t>На изображении выше вы можете увидеть, как о</a:t>
            </a:r>
            <a:r>
              <a:rPr lang="ru-RU" b="1" dirty="0"/>
              <a:t>дин CNN используется для выполнения предложений по регионам и их классификации</a:t>
            </a:r>
            <a:r>
              <a:rPr lang="ru-RU" dirty="0"/>
              <a:t>. Таким образом, только одна CNN должна быть обучена, и мы получаем региональные предложения почти даром! </a:t>
            </a:r>
          </a:p>
          <a:p>
            <a:endParaRPr lang="ru-RU" dirty="0"/>
          </a:p>
          <a:p>
            <a:r>
              <a:rPr lang="ru-RU" dirty="0"/>
              <a:t>Вот входы и выходы их модели: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Входные данные: изображения (обратите внимание, что предложения по региону не нужны).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Выходы: классификация и координаты ограничивающего прямоугольника объектов на изображениях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ru-RU" b="1" dirty="0"/>
              <a:t>Как создаются регионы</a:t>
            </a:r>
            <a:r>
              <a:rPr lang="en-US" b="1" dirty="0"/>
              <a:t>?</a:t>
            </a:r>
            <a:r>
              <a:rPr lang="en-US" dirty="0"/>
              <a:t> </a:t>
            </a:r>
            <a:r>
              <a:rPr lang="ru-RU" dirty="0"/>
              <a:t>Faster R-CNN генерирует предложения по регионам из признаков CNN. </a:t>
            </a:r>
            <a:r>
              <a:rPr lang="en-US" dirty="0"/>
              <a:t>Faster</a:t>
            </a:r>
            <a:r>
              <a:rPr lang="ru-RU" dirty="0"/>
              <a:t> R-CNN добавляет полностью сверточную сеть поверх функций CNN, создавая так называемую </a:t>
            </a:r>
            <a:r>
              <a:rPr lang="ru-RU" b="1" dirty="0"/>
              <a:t>региональную сеть предложений</a:t>
            </a:r>
            <a:r>
              <a:rPr lang="en-US" b="1" dirty="0"/>
              <a:t> (Region Proposal Network)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584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3215-521D-49AA-B17F-214C6815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r>
              <a:rPr lang="ru-RU" dirty="0"/>
              <a:t> (</a:t>
            </a:r>
            <a:r>
              <a:rPr lang="en-US" dirty="0"/>
              <a:t>RPN)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5088E-179F-41DA-9266-EF079D7B5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505" y="1587957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Faster</a:t>
            </a:r>
            <a:r>
              <a:rPr lang="ru-RU" sz="1800" dirty="0"/>
              <a:t> R-CNN добавляет полностью сверточную сеть поверх функций CNN, создавая так называемую региональную сеть предложений</a:t>
            </a:r>
            <a:r>
              <a:rPr lang="en-US" sz="1800" dirty="0"/>
              <a:t> (Region Proposal Network)</a:t>
            </a:r>
            <a:endParaRPr lang="ru-R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4212B-EE49-431A-8FC4-43AB3230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95" y="3429000"/>
            <a:ext cx="5433179" cy="32230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3D90FF-33BC-4334-9806-24A6AC02530B}"/>
              </a:ext>
            </a:extLst>
          </p:cNvPr>
          <p:cNvSpPr/>
          <p:nvPr/>
        </p:nvSpPr>
        <p:spPr>
          <a:xfrm>
            <a:off x="862750" y="2299608"/>
            <a:ext cx="98555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Региональная сеть предложений скользит окном по признакам CNN. В каждом местоположении окна сеть выводит оценку и ограничивающий прямоугольник для каждого якоря (отсюда 4k координат блока, где k - количество якорей). Источник: https://arxiv.org/abs/1506.01497.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008A0-AECE-47BC-AB65-B5DA865E0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92" y="3551549"/>
            <a:ext cx="3764297" cy="28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2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3215-521D-49AA-B17F-214C68156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</a:t>
            </a:r>
            <a:r>
              <a:rPr lang="ru-RU" dirty="0"/>
              <a:t> (</a:t>
            </a:r>
            <a:r>
              <a:rPr lang="en-US" dirty="0"/>
              <a:t>RPN)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411183-B57F-4270-87BB-197BB4A8A4D3}"/>
              </a:ext>
            </a:extLst>
          </p:cNvPr>
          <p:cNvSpPr/>
          <p:nvPr/>
        </p:nvSpPr>
        <p:spPr>
          <a:xfrm>
            <a:off x="838200" y="1426738"/>
            <a:ext cx="92296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Интуитивно понятно, что объекты на изображении должны соответствовать определенным общим пропорциям и размерам. Например, мы знаем, что нам нужны прямоугольные прямоугольники, которые напоминают фигуры людей.</a:t>
            </a:r>
            <a:endParaRPr lang="en-US" dirty="0"/>
          </a:p>
          <a:p>
            <a:endParaRPr lang="ru-RU" dirty="0"/>
          </a:p>
          <a:p>
            <a:r>
              <a:rPr lang="ru-RU" dirty="0"/>
              <a:t>Таким образом, мы создаем k таких общих пропорций, которые мы называем якорными ящиками</a:t>
            </a:r>
            <a:r>
              <a:rPr lang="en-US" dirty="0"/>
              <a:t> (anchor boxes)</a:t>
            </a:r>
            <a:r>
              <a:rPr lang="ru-RU" dirty="0"/>
              <a:t>. Для каждого такого якорного ящика мы выводим один ограничивающий прямоугольник и выставляем оценку за позицию на изображении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A4745D-031C-48F8-8207-551EF6FB2D1E}"/>
              </a:ext>
            </a:extLst>
          </p:cNvPr>
          <p:cNvSpPr/>
          <p:nvPr/>
        </p:nvSpPr>
        <p:spPr>
          <a:xfrm>
            <a:off x="838200" y="3429000"/>
            <a:ext cx="10841611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b="1" dirty="0"/>
              <a:t>Входы: </a:t>
            </a:r>
            <a:r>
              <a:rPr lang="ru-RU" dirty="0"/>
              <a:t>Карта признаков CNN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Выходы: </a:t>
            </a:r>
            <a:r>
              <a:rPr lang="ru-RU" dirty="0"/>
              <a:t>ограничивающая рамка для каждого якоря. Оценка вероятности того, что изображение в этом ограничивающем прямоугольнике будет объектом</a:t>
            </a:r>
          </a:p>
          <a:p>
            <a:endParaRPr lang="ru-RU" dirty="0"/>
          </a:p>
          <a:p>
            <a:r>
              <a:rPr lang="ru-RU" sz="2200" dirty="0"/>
              <a:t>Затем мы передаем каждую такую ограничивающую рамку, которая, вероятно, будет объектом, в Fast R-CNN, чтобы сгенерировать классификацию и ужесточенные ограничивающие рамки</a:t>
            </a:r>
          </a:p>
        </p:txBody>
      </p:sp>
    </p:spTree>
    <p:extLst>
      <p:ext uri="{BB962C8B-B14F-4D97-AF65-F5344CB8AC3E}">
        <p14:creationId xmlns:p14="http://schemas.microsoft.com/office/powerpoint/2010/main" val="1709581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D3080-1595-4339-A138-F99CE9CFD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Proposal Network (RPN)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AA29B-DDE2-4950-AA7F-89BA0975E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28" y="3305255"/>
            <a:ext cx="11557990" cy="31876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4F581-0F80-4A42-B1AA-5C33D63C6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769" y="1690688"/>
            <a:ext cx="4898010" cy="26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0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9B56-4B55-4B26-BBF7-4719D825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Производительность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5F5547-81F7-40E2-A656-08E646298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615" y="2088979"/>
            <a:ext cx="6771837" cy="409018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73719-E2B3-42AA-9FF5-68CAD4FF4EA3}"/>
              </a:ext>
            </a:extLst>
          </p:cNvPr>
          <p:cNvSpPr txBox="1"/>
          <p:nvPr/>
        </p:nvSpPr>
        <p:spPr>
          <a:xfrm>
            <a:off x="2727065" y="1475244"/>
            <a:ext cx="67378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Faster R-CNN </a:t>
            </a:r>
            <a:r>
              <a:rPr lang="ru-RU" sz="2200" dirty="0"/>
              <a:t>более чем в 200 раз быстрее, чем </a:t>
            </a:r>
            <a:r>
              <a:rPr lang="en-US" sz="2200" dirty="0"/>
              <a:t>R-CNN</a:t>
            </a:r>
            <a:r>
              <a:rPr lang="ru-RU" sz="2200" dirty="0"/>
              <a:t>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891C46-4ABE-40BF-AD57-F0F886BE90E5}"/>
              </a:ext>
            </a:extLst>
          </p:cNvPr>
          <p:cNvCxnSpPr>
            <a:cxnSpLocks/>
          </p:cNvCxnSpPr>
          <p:nvPr/>
        </p:nvCxnSpPr>
        <p:spPr>
          <a:xfrm flipH="1">
            <a:off x="4757195" y="2662177"/>
            <a:ext cx="729205" cy="891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FD27A4-47EB-4D39-8B5D-407C2B7DD9CB}"/>
              </a:ext>
            </a:extLst>
          </p:cNvPr>
          <p:cNvCxnSpPr>
            <a:cxnSpLocks/>
          </p:cNvCxnSpPr>
          <p:nvPr/>
        </p:nvCxnSpPr>
        <p:spPr>
          <a:xfrm>
            <a:off x="7070205" y="2662177"/>
            <a:ext cx="812154" cy="2928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716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170C-B124-420A-A43E-48C33E20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(2017) </a:t>
            </a:r>
            <a:r>
              <a:rPr lang="ru-RU" dirty="0"/>
              <a:t>– Расширение </a:t>
            </a:r>
            <a:r>
              <a:rPr lang="en-US" dirty="0"/>
              <a:t>Faster R-CNN </a:t>
            </a:r>
            <a:r>
              <a:rPr lang="ru-RU" dirty="0"/>
              <a:t>для попиксельной сегментации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EAA2B9-FA8A-4B02-9EB8-BE8786D6A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871" y="2004735"/>
            <a:ext cx="5861317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C2F3E1-064D-47BF-87DF-7C3A71417184}"/>
              </a:ext>
            </a:extLst>
          </p:cNvPr>
          <p:cNvSpPr/>
          <p:nvPr/>
        </p:nvSpPr>
        <p:spPr>
          <a:xfrm>
            <a:off x="738433" y="1690688"/>
            <a:ext cx="47459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Можем ли мы расширить </a:t>
            </a:r>
            <a:r>
              <a:rPr lang="en-US" dirty="0"/>
              <a:t>R-CNN </a:t>
            </a:r>
            <a:r>
              <a:rPr lang="ru-RU" dirty="0"/>
              <a:t>методы, чтобы пойти еще дальше и найти точные пиксели каждого объекта вместо просто ограничивающих рамок? </a:t>
            </a:r>
            <a:endParaRPr lang="en-US" dirty="0"/>
          </a:p>
          <a:p>
            <a:endParaRPr lang="en-US" dirty="0"/>
          </a:p>
          <a:p>
            <a:r>
              <a:rPr lang="ru-RU" dirty="0"/>
              <a:t>Эта проблема, известная как сегментация изображений, ей занимались </a:t>
            </a:r>
            <a:r>
              <a:rPr lang="ru-RU" dirty="0" err="1"/>
              <a:t>Kaiming</a:t>
            </a:r>
            <a:r>
              <a:rPr lang="ru-RU" dirty="0"/>
              <a:t> </a:t>
            </a:r>
            <a:r>
              <a:rPr lang="ru-RU" dirty="0" err="1"/>
              <a:t>He</a:t>
            </a:r>
            <a:r>
              <a:rPr lang="ru-RU" dirty="0"/>
              <a:t> и группа исследователей, включая </a:t>
            </a:r>
            <a:r>
              <a:rPr lang="ru-RU" dirty="0" err="1"/>
              <a:t>Гиршика</a:t>
            </a:r>
            <a:r>
              <a:rPr lang="ru-RU" dirty="0"/>
              <a:t>, исследовали на AI в </a:t>
            </a:r>
            <a:r>
              <a:rPr lang="ru-RU" dirty="0" err="1"/>
              <a:t>Facebook</a:t>
            </a:r>
            <a:r>
              <a:rPr lang="ru-RU" dirty="0"/>
              <a:t>, используя архитектуру, известную как </a:t>
            </a:r>
            <a:r>
              <a:rPr lang="ru-RU" dirty="0" err="1"/>
              <a:t>Mask</a:t>
            </a:r>
            <a:r>
              <a:rPr lang="ru-RU" dirty="0"/>
              <a:t> 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A66BF-5E49-4AF2-8B9D-721F04495C6D}"/>
              </a:ext>
            </a:extLst>
          </p:cNvPr>
          <p:cNvSpPr/>
          <p:nvPr/>
        </p:nvSpPr>
        <p:spPr>
          <a:xfrm>
            <a:off x="738433" y="4738549"/>
            <a:ext cx="47459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Как и Fast R-CNN, и Faster R-CNN, основная идея </a:t>
            </a:r>
            <a:r>
              <a:rPr lang="ru-RU" dirty="0" err="1"/>
              <a:t>Mask</a:t>
            </a:r>
            <a:r>
              <a:rPr lang="ru-RU" dirty="0"/>
              <a:t> R-CNN проста. Учитывая, что Faster R-CNN так хорошо работает для обнаружения объектов, </a:t>
            </a:r>
            <a:r>
              <a:rPr lang="ru-RU" b="1" dirty="0"/>
              <a:t>можем ли мы расширить его для выполнения сегментации на уровне пикселей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9014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18ED-A8C4-4220-B560-2F347514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2E1CA-5529-4AF2-90D1-F3EFB7FA2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8730" y="1876111"/>
            <a:ext cx="5674543" cy="37014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EE030A-219F-4298-AD96-4F07AD4CCE27}"/>
              </a:ext>
            </a:extLst>
          </p:cNvPr>
          <p:cNvSpPr/>
          <p:nvPr/>
        </p:nvSpPr>
        <p:spPr>
          <a:xfrm>
            <a:off x="742205" y="1674674"/>
            <a:ext cx="5185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</a:t>
            </a:r>
            <a:r>
              <a:rPr lang="en-US" dirty="0"/>
              <a:t>Mask </a:t>
            </a:r>
            <a:r>
              <a:rPr lang="ru-RU" dirty="0"/>
              <a:t>R-CNN полностью сверточная сеть (FCN) добавляется поверх CNN Faster R-CNN для генерации маски (выходной сегментации). Обратите внимание, как это происходит параллельно с сетью регрессии классификации и ограничивающего прямоугольника Faster R-CNN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751FC-1B2D-4C10-995F-B87F0B83904F}"/>
              </a:ext>
            </a:extLst>
          </p:cNvPr>
          <p:cNvSpPr/>
          <p:nvPr/>
        </p:nvSpPr>
        <p:spPr>
          <a:xfrm>
            <a:off x="6838205" y="5535604"/>
            <a:ext cx="4515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Источник: https://arxiv.org/abs/1703.06870.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5B2981-F673-44D6-BA0A-D13E9584DFDF}"/>
              </a:ext>
            </a:extLst>
          </p:cNvPr>
          <p:cNvSpPr/>
          <p:nvPr/>
        </p:nvSpPr>
        <p:spPr>
          <a:xfrm>
            <a:off x="811708" y="3705998"/>
            <a:ext cx="52815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Вход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ru-RU" dirty="0"/>
              <a:t>Карта свойств CNN.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Выходы:</a:t>
            </a:r>
            <a:r>
              <a:rPr lang="ru-RU" dirty="0"/>
              <a:t> Матрица с единицами 1 во всех местах, где пиксель принадлежит объекту, и 0 в других местах (это называется двоичной маской).</a:t>
            </a:r>
          </a:p>
        </p:txBody>
      </p:sp>
    </p:spTree>
    <p:extLst>
      <p:ext uri="{BB962C8B-B14F-4D97-AF65-F5344CB8AC3E}">
        <p14:creationId xmlns:p14="http://schemas.microsoft.com/office/powerpoint/2010/main" val="1487645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E89A-5F43-4B76-BE05-64EDC1A3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RoiAlign</a:t>
            </a:r>
            <a:r>
              <a:rPr lang="en-US" dirty="0"/>
              <a:t> - Realigning </a:t>
            </a:r>
            <a:r>
              <a:rPr lang="en-US" dirty="0" err="1"/>
              <a:t>RoIPool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51C3E-4CD7-483A-934C-45180DC5F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986" y="3287950"/>
            <a:ext cx="7392694" cy="3204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77B2F-4B64-46F4-B0AE-3A867A3317AC}"/>
              </a:ext>
            </a:extLst>
          </p:cNvPr>
          <p:cNvSpPr/>
          <p:nvPr/>
        </p:nvSpPr>
        <p:spPr>
          <a:xfrm>
            <a:off x="838200" y="1533624"/>
            <a:ext cx="1006861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Вместо RoIPool изображение пропускается через </a:t>
            </a:r>
            <a:r>
              <a:rPr lang="ru-RU" sz="2200" dirty="0" err="1"/>
              <a:t>RoIAlign</a:t>
            </a:r>
            <a:r>
              <a:rPr lang="ru-RU" sz="2200" dirty="0"/>
              <a:t>, так что области карты объектов, выбранные RoIPool, более точно соответствуют областям исходного изображения. Это необходимо, поскольку сегментация на уровне пикселей требует более детального выравнивания, чем ограничивающие рамки</a:t>
            </a:r>
          </a:p>
        </p:txBody>
      </p:sp>
    </p:spTree>
    <p:extLst>
      <p:ext uri="{BB962C8B-B14F-4D97-AF65-F5344CB8AC3E}">
        <p14:creationId xmlns:p14="http://schemas.microsoft.com/office/powerpoint/2010/main" val="676939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A0DE-A300-405A-B6D6-65D8AD3C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RoiAlign</a:t>
            </a:r>
            <a:r>
              <a:rPr lang="en-US" dirty="0"/>
              <a:t> - Realigning </a:t>
            </a:r>
            <a:r>
              <a:rPr lang="en-US" dirty="0" err="1"/>
              <a:t>RoIPool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90AE-57CB-49F0-B58D-23E99321B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ru-RU" sz="2200" dirty="0"/>
              <a:t>При запуске без изменений в исходной архитектуре Faster R-CNN авторы </a:t>
            </a:r>
            <a:r>
              <a:rPr lang="ru-RU" sz="2200" dirty="0" err="1"/>
              <a:t>Mask</a:t>
            </a:r>
            <a:r>
              <a:rPr lang="ru-RU" sz="2200" dirty="0"/>
              <a:t> R-CNN поняли, что </a:t>
            </a:r>
            <a:r>
              <a:rPr lang="ru-RU" sz="2200" b="1" dirty="0"/>
              <a:t>области карты объектов, выбранные RoIPool, слегка смещены относительно областей исходного изображения</a:t>
            </a:r>
            <a:r>
              <a:rPr lang="ru-RU" sz="2200" dirty="0"/>
              <a:t> (см. </a:t>
            </a:r>
            <a:r>
              <a:rPr lang="en-US" sz="2200" dirty="0"/>
              <a:t>Pipeline Faster R-CNN!!!)</a:t>
            </a:r>
          </a:p>
          <a:p>
            <a:pPr fontAlgn="t"/>
            <a:r>
              <a:rPr lang="ru-RU" sz="2200" dirty="0"/>
              <a:t>Поскольку сегментация изображения требует специфичности на уровне пикселей, в отличие от ограничивающих рамок, это, естественно, приводит к неточностям</a:t>
            </a:r>
            <a:endParaRPr lang="en-US" sz="2200" dirty="0"/>
          </a:p>
          <a:p>
            <a:pPr fontAlgn="t"/>
            <a:r>
              <a:rPr lang="ru-RU" sz="2200" dirty="0"/>
              <a:t>Авторы смогли решить эту проблему, умно настроив RoIPool для более точного выравнивания, используя метод, известный как </a:t>
            </a:r>
            <a:r>
              <a:rPr lang="ru-RU" sz="2200" dirty="0" err="1"/>
              <a:t>RoIAlign</a:t>
            </a:r>
            <a:r>
              <a:rPr lang="ru-RU" sz="2200" dirty="0"/>
              <a:t>.</a:t>
            </a:r>
          </a:p>
          <a:p>
            <a:endParaRPr lang="ru-RU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410A9-3135-4137-B425-503EDBBAFD51}"/>
              </a:ext>
            </a:extLst>
          </p:cNvPr>
          <p:cNvSpPr txBox="1"/>
          <p:nvPr/>
        </p:nvSpPr>
        <p:spPr>
          <a:xfrm>
            <a:off x="1134320" y="4977115"/>
            <a:ext cx="67372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/>
              <a:t>Поясним, за счет чего возникает это смещение</a:t>
            </a:r>
            <a:r>
              <a:rPr lang="en-US" sz="2500" dirty="0"/>
              <a:t>?</a:t>
            </a:r>
            <a:endParaRPr lang="ru-RU" sz="2500" dirty="0"/>
          </a:p>
        </p:txBody>
      </p:sp>
    </p:spTree>
    <p:extLst>
      <p:ext uri="{BB962C8B-B14F-4D97-AF65-F5344CB8AC3E}">
        <p14:creationId xmlns:p14="http://schemas.microsoft.com/office/powerpoint/2010/main" val="4029030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F024-C3F1-400D-87C1-50D32839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RoiAlign</a:t>
            </a:r>
            <a:r>
              <a:rPr lang="en-US" dirty="0"/>
              <a:t> - Realigning </a:t>
            </a:r>
            <a:r>
              <a:rPr lang="en-US" dirty="0" err="1"/>
              <a:t>RoIPool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82B8F-7617-45D8-A968-DB964931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078" y="3744692"/>
            <a:ext cx="5390924" cy="304421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A6ED17-39A0-4283-89F6-6E742F7F2B19}"/>
              </a:ext>
            </a:extLst>
          </p:cNvPr>
          <p:cNvSpPr/>
          <p:nvPr/>
        </p:nvSpPr>
        <p:spPr>
          <a:xfrm>
            <a:off x="838200" y="1491316"/>
            <a:ext cx="10515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Представьте, что у нас есть изображение размером 128х128 и карта признаков размером 25х25. Давайте представим, что нам нужна область, соответствующая верхнему левому 15x15 пикселей в исходном изображении. Как мы можем выбрать эти пиксели на карте объектов?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68436C-6FD1-4C30-8244-D1ACDF27E637}"/>
              </a:ext>
            </a:extLst>
          </p:cNvPr>
          <p:cNvSpPr/>
          <p:nvPr/>
        </p:nvSpPr>
        <p:spPr>
          <a:xfrm>
            <a:off x="838200" y="2651643"/>
            <a:ext cx="86014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знаем, что каждый пиксель в исходном изображении соответствует ~ 25/128 пикселей в карте объектов. Чтобы выбрать 15 пикселей от исходного изображения, мы просто выбираем 15 * 25/128 ~ </a:t>
            </a:r>
            <a:r>
              <a:rPr lang="ru-RU" b="1" dirty="0"/>
              <a:t>= 2,93 пикселей.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C6F98-208B-4F78-A9C8-25B019E9E394}"/>
              </a:ext>
            </a:extLst>
          </p:cNvPr>
          <p:cNvSpPr txBox="1"/>
          <p:nvPr/>
        </p:nvSpPr>
        <p:spPr>
          <a:xfrm>
            <a:off x="8657863" y="4953964"/>
            <a:ext cx="3113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Нужно взять 2,93 пикселя, которые мы округляем до 2!!!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BD8C81-67FB-4146-AB38-951453233BB8}"/>
              </a:ext>
            </a:extLst>
          </p:cNvPr>
          <p:cNvCxnSpPr>
            <a:cxnSpLocks/>
          </p:cNvCxnSpPr>
          <p:nvPr/>
        </p:nvCxnSpPr>
        <p:spPr>
          <a:xfrm flipH="1" flipV="1">
            <a:off x="6759616" y="5116011"/>
            <a:ext cx="1782500" cy="1620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7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FAAF-E6FD-43A4-A512-AFB6C1B3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11B00-E28F-4506-93A9-ABF7252B8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b="1" dirty="0"/>
              <a:t>Распознавание лиц. </a:t>
            </a:r>
            <a:r>
              <a:rPr lang="ru-RU" dirty="0" err="1"/>
              <a:t>Snapchat</a:t>
            </a:r>
            <a:r>
              <a:rPr lang="ru-RU" dirty="0"/>
              <a:t> и </a:t>
            </a:r>
            <a:r>
              <a:rPr lang="ru-RU" dirty="0" err="1"/>
              <a:t>Facebook</a:t>
            </a:r>
            <a:r>
              <a:rPr lang="ru-RU" dirty="0"/>
              <a:t> используют алгоритмы распознавания лиц, чтобы применять фильтры и распознавать вас на фотографиях</a:t>
            </a:r>
          </a:p>
          <a:p>
            <a:r>
              <a:rPr lang="ru-RU" b="1" dirty="0"/>
              <a:t>Поиск изображений.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Images</a:t>
            </a:r>
            <a:r>
              <a:rPr lang="ru-RU" dirty="0"/>
              <a:t> использует контентные запросы для поиска релевантных изображений. Алгоритмы анализируют содержимое в изображении запроса и возвращают результаты на основе наиболее подходящего контента</a:t>
            </a:r>
          </a:p>
          <a:p>
            <a:r>
              <a:rPr lang="ru-RU" b="1" dirty="0"/>
              <a:t>Игры и управление. </a:t>
            </a:r>
            <a:r>
              <a:rPr lang="ru-RU" dirty="0"/>
              <a:t>Отличным коммерческим продуктом в играх, использующим стереозрение, является Microsoft </a:t>
            </a:r>
            <a:r>
              <a:rPr lang="ru-RU" dirty="0" err="1"/>
              <a:t>Kinect</a:t>
            </a:r>
            <a:endParaRPr lang="ru-RU" dirty="0"/>
          </a:p>
          <a:p>
            <a:r>
              <a:rPr lang="ru-RU" b="1" dirty="0"/>
              <a:t>Наблюдение. </a:t>
            </a:r>
            <a:r>
              <a:rPr lang="ru-RU" dirty="0"/>
              <a:t>Камеры наблюдения широко распространены в общественных местах и используются для выявления подозрительных действий</a:t>
            </a:r>
          </a:p>
          <a:p>
            <a:r>
              <a:rPr lang="ru-RU" b="1" dirty="0"/>
              <a:t>Биометрия. </a:t>
            </a:r>
            <a:r>
              <a:rPr lang="ru-RU" dirty="0"/>
              <a:t>отпечатки пальцев, радужная оболочка лица и подбор лица остаются некоторыми распространенными методами биометрической идентификации</a:t>
            </a:r>
          </a:p>
          <a:p>
            <a:r>
              <a:rPr lang="ru-RU" b="1" dirty="0"/>
              <a:t>Умные автомобили. </a:t>
            </a:r>
            <a:r>
              <a:rPr lang="ru-RU" dirty="0"/>
              <a:t>Машинное зрение остается основным источником информации для обнаружения дорожных знаков и огней и других визуальных функций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38E91-87EA-4306-8D2D-A44AA8A4E30C}"/>
              </a:ext>
            </a:extLst>
          </p:cNvPr>
          <p:cNvSpPr txBox="1"/>
          <p:nvPr/>
        </p:nvSpPr>
        <p:spPr>
          <a:xfrm>
            <a:off x="6551629" y="5988734"/>
            <a:ext cx="5190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Stanford CS231n course on using</a:t>
            </a:r>
          </a:p>
          <a:p>
            <a:r>
              <a:rPr lang="en-US" dirty="0"/>
              <a:t> Convolutional Neural Networks for visual recognition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522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F024-C3F1-400D-87C1-50D32839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Билинейная интерполяция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82B8F-7617-45D8-A968-DB964931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514" y="3453339"/>
            <a:ext cx="6096000" cy="3442369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3158DC-EC5A-450C-8BFA-87E5C656D830}"/>
              </a:ext>
            </a:extLst>
          </p:cNvPr>
          <p:cNvSpPr/>
          <p:nvPr/>
        </p:nvSpPr>
        <p:spPr>
          <a:xfrm>
            <a:off x="838200" y="1518359"/>
            <a:ext cx="98329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RoIPool мы бы округлили это значение и выбрали 2 пикселя, вызывая небольшое смещение. Однако в </a:t>
            </a:r>
            <a:r>
              <a:rPr lang="ru-RU" dirty="0" err="1"/>
              <a:t>RoIAlign</a:t>
            </a:r>
            <a:r>
              <a:rPr lang="ru-RU" dirty="0"/>
              <a:t> мы избегаем такого округления</a:t>
            </a:r>
          </a:p>
          <a:p>
            <a:endParaRPr lang="ru-RU" dirty="0"/>
          </a:p>
          <a:p>
            <a:r>
              <a:rPr lang="ru-RU" dirty="0"/>
              <a:t>Вместо этого мы используем билинейную интерполяцию, чтобы получить точное представление о том, что будет в пикселе 2.93. Это на высоком уровне то, что позволяет нам избежать смещений, вызванных RoIPool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693D7-5559-460D-BA6B-EA2D96145DFB}"/>
              </a:ext>
            </a:extLst>
          </p:cNvPr>
          <p:cNvSpPr txBox="1"/>
          <p:nvPr/>
        </p:nvSpPr>
        <p:spPr>
          <a:xfrm>
            <a:off x="9166185" y="4877976"/>
            <a:ext cx="218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Интерполируем значение в пикселе 2.93!!!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DB4AD9-DB6A-4239-A140-2F2CFDCA8384}"/>
              </a:ext>
            </a:extLst>
          </p:cNvPr>
          <p:cNvCxnSpPr>
            <a:stCxn id="5" idx="3"/>
          </p:cNvCxnSpPr>
          <p:nvPr/>
        </p:nvCxnSpPr>
        <p:spPr>
          <a:xfrm flipH="1" flipV="1">
            <a:off x="7396223" y="4953965"/>
            <a:ext cx="1676291" cy="2205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37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405E-9EE7-4174-B71D-64F7CCAD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16A2E-F216-4558-9E5D-9E42AEEBA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545" y="1835052"/>
            <a:ext cx="8652302" cy="4657823"/>
          </a:xfrm>
        </p:spPr>
      </p:pic>
    </p:spTree>
    <p:extLst>
      <p:ext uri="{BB962C8B-B14F-4D97-AF65-F5344CB8AC3E}">
        <p14:creationId xmlns:p14="http://schemas.microsoft.com/office/powerpoint/2010/main" val="2044758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FBC2-7387-483F-9434-236C1FE70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Faster R-CNN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6A436-5A30-4551-871E-D494AD475099}"/>
              </a:ext>
            </a:extLst>
          </p:cNvPr>
          <p:cNvSpPr/>
          <p:nvPr/>
        </p:nvSpPr>
        <p:spPr>
          <a:xfrm>
            <a:off x="747859" y="1236469"/>
            <a:ext cx="9508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После ROI </a:t>
            </a:r>
            <a:r>
              <a:rPr lang="en-US" dirty="0"/>
              <a:t>pooling</a:t>
            </a:r>
            <a:r>
              <a:rPr lang="ru-RU" dirty="0"/>
              <a:t> полносвязные слои (</a:t>
            </a:r>
            <a:r>
              <a:rPr lang="en-US" dirty="0"/>
              <a:t>FC </a:t>
            </a:r>
            <a:r>
              <a:rPr lang="ru-RU" dirty="0"/>
              <a:t>слои) применяются к каждому региону </a:t>
            </a:r>
            <a:r>
              <a:rPr lang="en-US" dirty="0"/>
              <a:t>ROI </a:t>
            </a:r>
            <a:r>
              <a:rPr lang="ru-RU" dirty="0"/>
              <a:t>в отдельности, что замедляет процесс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 уровни FC увеличивают количество соединений (параметров), что также увеличивает</a:t>
            </a:r>
            <a:r>
              <a:rPr lang="en-US" dirty="0"/>
              <a:t> </a:t>
            </a:r>
            <a:r>
              <a:rPr lang="ru-RU" dirty="0"/>
              <a:t>сложность.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E2344-5491-4D20-8C01-C71C89493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59" y="3326056"/>
            <a:ext cx="6537582" cy="2600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EB05A9-C2F9-4BE5-B0B7-4AE5815F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957" y="3429000"/>
            <a:ext cx="4742832" cy="20527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56D680-8933-4863-B32C-9FF35AE790D2}"/>
              </a:ext>
            </a:extLst>
          </p:cNvPr>
          <p:cNvSpPr txBox="1"/>
          <p:nvPr/>
        </p:nvSpPr>
        <p:spPr>
          <a:xfrm>
            <a:off x="3772418" y="5976678"/>
            <a:ext cx="337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каждого </a:t>
            </a:r>
            <a:r>
              <a:rPr lang="en-US" dirty="0"/>
              <a:t>Region of Interest!!!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15AF7A-A085-495E-9CDE-010449FD8A62}"/>
              </a:ext>
            </a:extLst>
          </p:cNvPr>
          <p:cNvSpPr/>
          <p:nvPr/>
        </p:nvSpPr>
        <p:spPr>
          <a:xfrm>
            <a:off x="7302841" y="5926773"/>
            <a:ext cx="4889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https://www.youtube.com/watch?v=JLjHxuZOeaQ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5D5DC2-04FF-47B9-A689-7CE021096309}"/>
              </a:ext>
            </a:extLst>
          </p:cNvPr>
          <p:cNvSpPr txBox="1"/>
          <p:nvPr/>
        </p:nvSpPr>
        <p:spPr>
          <a:xfrm>
            <a:off x="7302841" y="3390438"/>
            <a:ext cx="473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based Fully-Convolutional Network, 2016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6181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259C-A219-4828-BD14-E49FB64A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Faster R-CNN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42851-3567-4054-9294-F5C3BF8B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4459335"/>
            <a:ext cx="9151802" cy="2252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78393-58D5-4B06-82B0-EFDD9265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80" y="1794592"/>
            <a:ext cx="8346440" cy="2560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AC2F6B-B015-40BD-A29B-8DFDE1022983}"/>
              </a:ext>
            </a:extLst>
          </p:cNvPr>
          <p:cNvSpPr txBox="1"/>
          <p:nvPr/>
        </p:nvSpPr>
        <p:spPr>
          <a:xfrm>
            <a:off x="6272549" y="1690688"/>
            <a:ext cx="3375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Для каждого </a:t>
            </a:r>
            <a:r>
              <a:rPr lang="en-US" dirty="0"/>
              <a:t>Region of Interest!!!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8D05FC-8EDF-42A1-A056-231D75C1A509}"/>
              </a:ext>
            </a:extLst>
          </p:cNvPr>
          <p:cNvSpPr/>
          <p:nvPr/>
        </p:nvSpPr>
        <p:spPr>
          <a:xfrm>
            <a:off x="6272549" y="2060020"/>
            <a:ext cx="3375539" cy="229541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13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4A38-F053-477F-80D2-7925BDF7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based Fully-Convolutional Networks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06EE8-9077-4F05-B4F0-30F984A65D76}"/>
              </a:ext>
            </a:extLst>
          </p:cNvPr>
          <p:cNvSpPr/>
          <p:nvPr/>
        </p:nvSpPr>
        <p:spPr>
          <a:xfrm>
            <a:off x="838200" y="1425334"/>
            <a:ext cx="99421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Предположим, у нас есть только карта</a:t>
            </a:r>
            <a:r>
              <a:rPr lang="en-US" dirty="0"/>
              <a:t> </a:t>
            </a:r>
            <a:r>
              <a:rPr lang="ru-RU" dirty="0"/>
              <a:t>свойств объектов, определяющая правый глаз лица. Можем ли мы это использовать</a:t>
            </a:r>
            <a:r>
              <a:rPr lang="en-US" dirty="0"/>
              <a:t>?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Поскольку правый глаз должен находиться в верхнем левом углу изображения лица, мы можем использовать его для определения лица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у нас есть другие карты признаков, специально предназначенные для определения левого глаза, носа или рта, мы можем объединить результаты вместе, чтобы лучше определить лицо</a:t>
            </a:r>
          </a:p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8B730-F295-4864-A818-9D6BC9CE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09" y="3777792"/>
            <a:ext cx="5916118" cy="27832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F2F0A-558E-447F-835E-F97D0038DDC3}"/>
              </a:ext>
            </a:extLst>
          </p:cNvPr>
          <p:cNvSpPr txBox="1"/>
          <p:nvPr/>
        </p:nvSpPr>
        <p:spPr>
          <a:xfrm>
            <a:off x="5634086" y="3271993"/>
            <a:ext cx="17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Знаем, где глаз!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53024D-3996-4D36-B76B-6AC99EABDE5E}"/>
              </a:ext>
            </a:extLst>
          </p:cNvPr>
          <p:cNvCxnSpPr>
            <a:cxnSpLocks/>
          </p:cNvCxnSpPr>
          <p:nvPr/>
        </p:nvCxnSpPr>
        <p:spPr>
          <a:xfrm>
            <a:off x="6956981" y="3962458"/>
            <a:ext cx="358219" cy="102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4D213C-F5A2-495F-8536-CDBC851221EC}"/>
              </a:ext>
            </a:extLst>
          </p:cNvPr>
          <p:cNvSpPr txBox="1"/>
          <p:nvPr/>
        </p:nvSpPr>
        <p:spPr>
          <a:xfrm>
            <a:off x="7428322" y="5095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Лучше детектируем лицо!</a:t>
            </a:r>
          </a:p>
        </p:txBody>
      </p:sp>
    </p:spTree>
    <p:extLst>
      <p:ext uri="{BB962C8B-B14F-4D97-AF65-F5344CB8AC3E}">
        <p14:creationId xmlns:p14="http://schemas.microsoft.com/office/powerpoint/2010/main" val="2139288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C4B4-1168-468B-A59F-35B41B17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</a:t>
            </a:r>
            <a:r>
              <a:rPr lang="en-US" dirty="0"/>
              <a:t>R-FCN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CCC0A-306B-467E-876C-08A1651BA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56" y="1655329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R-FCN повышает скорость за счет уменьшения объема работы, необходимой для каждой области ROI</a:t>
            </a:r>
          </a:p>
          <a:p>
            <a:r>
              <a:rPr lang="ru-RU" sz="2200" dirty="0"/>
              <a:t>Приведенные выше карты характеристик на основе регионов не зависят от областей интереса и могут быть рассчитаны вне каждой области интереса</a:t>
            </a:r>
          </a:p>
          <a:p>
            <a:r>
              <a:rPr lang="ru-RU" sz="2200" dirty="0"/>
              <a:t>Оставшаяся работа намного проще, и поэтому R-FCN быстрее, чем Faster R-CNN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CDC34-3F65-41D0-86DA-EEF9D0E87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13" y="4057701"/>
            <a:ext cx="5450739" cy="2040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2C1FC8-249F-4F71-8315-EE0C4176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48" y="4136742"/>
            <a:ext cx="5778965" cy="1882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74BD8-4C04-4D2B-A8EC-4D61B329003D}"/>
              </a:ext>
            </a:extLst>
          </p:cNvPr>
          <p:cNvSpPr txBox="1"/>
          <p:nvPr/>
        </p:nvSpPr>
        <p:spPr>
          <a:xfrm>
            <a:off x="479981" y="3952076"/>
            <a:ext cx="1422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 R-CNN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6512C-8477-491D-B347-20FEC382FF20}"/>
              </a:ext>
            </a:extLst>
          </p:cNvPr>
          <p:cNvSpPr txBox="1"/>
          <p:nvPr/>
        </p:nvSpPr>
        <p:spPr>
          <a:xfrm>
            <a:off x="6374413" y="3889232"/>
            <a:ext cx="75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R-FCN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FD519-621A-4E39-9F22-13AE98A4ABFD}"/>
              </a:ext>
            </a:extLst>
          </p:cNvPr>
          <p:cNvSpPr txBox="1"/>
          <p:nvPr/>
        </p:nvSpPr>
        <p:spPr>
          <a:xfrm>
            <a:off x="796056" y="6019593"/>
            <a:ext cx="5342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Применение полносвязных слоев для предсказаний</a:t>
            </a:r>
          </a:p>
          <a:p>
            <a:r>
              <a:rPr lang="ru-RU" dirty="0"/>
              <a:t>к каждой </a:t>
            </a:r>
            <a:r>
              <a:rPr lang="en-US" dirty="0"/>
              <a:t>ROI</a:t>
            </a:r>
            <a:r>
              <a:rPr lang="ru-RU" dirty="0"/>
              <a:t>. </a:t>
            </a:r>
            <a:r>
              <a:rPr lang="ru-RU" b="1" dirty="0"/>
              <a:t>Если </a:t>
            </a:r>
            <a:r>
              <a:rPr lang="en-US" b="1" dirty="0"/>
              <a:t>ROI 2000 – </a:t>
            </a:r>
            <a:r>
              <a:rPr lang="ru-RU" b="1" dirty="0"/>
              <a:t>это медленно!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F4227-D9A3-453F-9FAD-DCB28324679B}"/>
              </a:ext>
            </a:extLst>
          </p:cNvPr>
          <p:cNvSpPr txBox="1"/>
          <p:nvPr/>
        </p:nvSpPr>
        <p:spPr>
          <a:xfrm>
            <a:off x="6374413" y="6097922"/>
            <a:ext cx="5624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Карты признаков регионов</a:t>
            </a:r>
            <a:r>
              <a:rPr lang="en-US" dirty="0"/>
              <a:t> (</a:t>
            </a:r>
            <a:r>
              <a:rPr lang="ru-RU" dirty="0"/>
              <a:t>на пред слайде) не зависят от регионов </a:t>
            </a:r>
            <a:r>
              <a:rPr lang="en-US" dirty="0"/>
              <a:t>ROI</a:t>
            </a:r>
            <a:r>
              <a:rPr lang="ru-RU" dirty="0"/>
              <a:t> и могут быть вычислены</a:t>
            </a:r>
            <a:r>
              <a:rPr lang="en-US" dirty="0"/>
              <a:t> </a:t>
            </a:r>
            <a:r>
              <a:rPr lang="ru-RU" dirty="0"/>
              <a:t>вне </a:t>
            </a:r>
            <a:r>
              <a:rPr lang="en-US" dirty="0"/>
              <a:t>ROI</a:t>
            </a:r>
            <a:endParaRPr lang="ru-R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82784-9D4D-4467-BFAE-A8EBD2B632E3}"/>
              </a:ext>
            </a:extLst>
          </p:cNvPr>
          <p:cNvCxnSpPr/>
          <p:nvPr/>
        </p:nvCxnSpPr>
        <p:spPr>
          <a:xfrm>
            <a:off x="7890235" y="4977353"/>
            <a:ext cx="180052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0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6A4E-C836-476A-A06A-27736E94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делается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28B09-31D2-4778-A295-CD8764E7E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878" y="3425825"/>
            <a:ext cx="8382000" cy="306705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22BA7A-7D78-4CE0-AFD1-78A5284901B8}"/>
              </a:ext>
            </a:extLst>
          </p:cNvPr>
          <p:cNvSpPr/>
          <p:nvPr/>
        </p:nvSpPr>
        <p:spPr>
          <a:xfrm>
            <a:off x="838200" y="1546463"/>
            <a:ext cx="98101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Давайте рассмотрим карту объектов</a:t>
            </a:r>
            <a:r>
              <a:rPr lang="en-US" dirty="0"/>
              <a:t> M </a:t>
            </a:r>
            <a:r>
              <a:rPr lang="ru-RU" dirty="0"/>
              <a:t>размеров 5 × 5 с синим квадратным объектом внутри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Разделим квадратный объект поровну на 3 × 3 области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Теперь мы создаем новую карту объектов из M, чтобы обнаружить только верхний левый (TL) угол квадрата.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Новая карта объектов выглядит так, как показано ниже. Только желтая ячейка сетки [2, 2] активирована.</a:t>
            </a:r>
          </a:p>
        </p:txBody>
      </p:sp>
    </p:spTree>
    <p:extLst>
      <p:ext uri="{BB962C8B-B14F-4D97-AF65-F5344CB8AC3E}">
        <p14:creationId xmlns:p14="http://schemas.microsoft.com/office/powerpoint/2010/main" val="969151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5B98-294A-4EFE-B810-FB4F7D94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Карты оценок (</a:t>
            </a:r>
            <a:r>
              <a:rPr lang="en-US" dirty="0"/>
              <a:t>Position-sensitive score maps</a:t>
            </a:r>
            <a:r>
              <a:rPr lang="ru-RU" dirty="0"/>
              <a:t>)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25C790-A9F7-4C42-A403-359BA808B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059" y="1766102"/>
            <a:ext cx="6271220" cy="490766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98F8D6-B396-4D15-9A06-820B639B4C24}"/>
              </a:ext>
            </a:extLst>
          </p:cNvPr>
          <p:cNvSpPr/>
          <p:nvPr/>
        </p:nvSpPr>
        <p:spPr>
          <a:xfrm>
            <a:off x="687371" y="1766102"/>
            <a:ext cx="476185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мы делим квадрат на 9 частей, мы можем создать 9 карт объектов, каждая из которых определяет соответствующую область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Эти карты объектов называются картами чувствительных оценок с учетом позиции, поскольку каждая карта обнаруживает (оценивает) под-регион объекта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5F255-C586-4088-9BCD-5D676505CF8A}"/>
              </a:ext>
            </a:extLst>
          </p:cNvPr>
          <p:cNvSpPr txBox="1"/>
          <p:nvPr/>
        </p:nvSpPr>
        <p:spPr>
          <a:xfrm>
            <a:off x="8531258" y="1506022"/>
            <a:ext cx="25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 карт свойств объектов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FC856-8D3B-41D5-873B-F3D9DCC6502A}"/>
              </a:ext>
            </a:extLst>
          </p:cNvPr>
          <p:cNvSpPr txBox="1"/>
          <p:nvPr/>
        </p:nvSpPr>
        <p:spPr>
          <a:xfrm>
            <a:off x="7610946" y="3429000"/>
            <a:ext cx="426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Каждая активируется в своей подобласти</a:t>
            </a:r>
          </a:p>
        </p:txBody>
      </p:sp>
    </p:spTree>
    <p:extLst>
      <p:ext uri="{BB962C8B-B14F-4D97-AF65-F5344CB8AC3E}">
        <p14:creationId xmlns:p14="http://schemas.microsoft.com/office/powerpoint/2010/main" val="1841173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CFCE0-2246-4B75-A8EE-9E95A7F1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</a:t>
            </a:r>
            <a:r>
              <a:rPr lang="ru-RU" dirty="0"/>
              <a:t>пулинг (</a:t>
            </a:r>
            <a:r>
              <a:rPr lang="en-US" dirty="0"/>
              <a:t>Position-sensitive ROI-pool</a:t>
            </a:r>
            <a:r>
              <a:rPr lang="ru-RU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92A05-9D3A-4B4B-900B-A7A2ACCCE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1830" y="3906679"/>
            <a:ext cx="9229628" cy="30024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DE022E-FB01-47BC-9B89-35131AF8CD97}"/>
              </a:ext>
            </a:extLst>
          </p:cNvPr>
          <p:cNvSpPr/>
          <p:nvPr/>
        </p:nvSpPr>
        <p:spPr>
          <a:xfrm>
            <a:off x="772209" y="1438672"/>
            <a:ext cx="102288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Допустим, пунктирный красный прямоугольник ниже - это предлагаемая </a:t>
            </a:r>
            <a:r>
              <a:rPr lang="en-US" dirty="0"/>
              <a:t>ROI</a:t>
            </a:r>
            <a:r>
              <a:rPr lang="ru-RU" dirty="0"/>
              <a:t>. Мы делим его на 3 × 3 подобласти и спрашиваем, насколько вероятно, что каждый регион содержит соответствующую часть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Например, насколько вероятно, что верхняя левая область ROI содержит левый глаз.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сохраняем результаты в массиве </a:t>
            </a:r>
            <a:r>
              <a:rPr lang="en-US" dirty="0" err="1"/>
              <a:t>vote_array</a:t>
            </a:r>
            <a:r>
              <a:rPr lang="en-US" dirty="0"/>
              <a:t> </a:t>
            </a:r>
            <a:r>
              <a:rPr lang="ru-RU" dirty="0"/>
              <a:t> 3 × 3 на правой диаграмме ниже.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Например, </a:t>
            </a:r>
            <a:r>
              <a:rPr lang="ru-RU" dirty="0" err="1"/>
              <a:t>voice_array</a:t>
            </a:r>
            <a:r>
              <a:rPr lang="ru-RU" dirty="0"/>
              <a:t> [0] [0] содержит оценку того, находим ли мы верхнюю левую область квадратного объекта.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B8F23-8F1C-4D17-8299-F9F689E2937E}"/>
              </a:ext>
            </a:extLst>
          </p:cNvPr>
          <p:cNvSpPr/>
          <p:nvPr/>
        </p:nvSpPr>
        <p:spPr>
          <a:xfrm>
            <a:off x="4624556" y="3537347"/>
            <a:ext cx="4417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Примените ROI к картам свойств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1932886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13F3-AA9C-4EE2-AE57-1C333109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</a:t>
            </a:r>
            <a:r>
              <a:rPr lang="ru-RU" dirty="0"/>
              <a:t>пулинг (</a:t>
            </a:r>
            <a:r>
              <a:rPr lang="en-US" dirty="0"/>
              <a:t>Position-sensitive ROI-pool</a:t>
            </a:r>
            <a:r>
              <a:rPr lang="ru-RU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0DF9A-3F34-4932-A281-A0344B63A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320" y="1842034"/>
            <a:ext cx="5733625" cy="4820304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1CD2BD-4485-415D-8ECE-63352679DA50}"/>
              </a:ext>
            </a:extLst>
          </p:cNvPr>
          <p:cNvSpPr/>
          <p:nvPr/>
        </p:nvSpPr>
        <p:spPr>
          <a:xfrm>
            <a:off x="574250" y="1842034"/>
            <a:ext cx="46633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Результат отражает, насколько вероятно, что каждый регион содержит соответствующую часть объекта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Например, насколько вероятно, что верхняя левая область ROI содержит левый глаз.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379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A13D-859F-41B4-8EDC-1D49AD85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Подзадачи машинного зрения</a:t>
            </a:r>
            <a:br>
              <a:rPr lang="ru-RU" dirty="0"/>
            </a:br>
            <a:r>
              <a:rPr lang="ru-RU" dirty="0"/>
              <a:t>1. Классификация изображений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2F61BF-8FF5-4732-A9D6-66B538A84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759" y="3854307"/>
            <a:ext cx="8637703" cy="282021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E93388-6350-481C-94E0-8F0D57D17927}"/>
              </a:ext>
            </a:extLst>
          </p:cNvPr>
          <p:cNvSpPr/>
          <p:nvPr/>
        </p:nvSpPr>
        <p:spPr>
          <a:xfrm>
            <a:off x="913614" y="1702249"/>
            <a:ext cx="97158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Проблема классификации изображений звучит следующим образом: учитывая набор изображений, которые помечены одной категорией, нас просят предсказать эти категории для нового набора тестовых изображений и измерить точность прогноза</a:t>
            </a:r>
          </a:p>
          <a:p>
            <a:endParaRPr lang="ru-RU" dirty="0"/>
          </a:p>
          <a:p>
            <a:r>
              <a:rPr lang="ru-RU" dirty="0"/>
              <a:t>Существует множество проблем, связанных с этой задачей, включая изменение точки обзора, изменение масштаба, внутриклассовые вариации, деформация изображения, окклюзию изображения, условия освещения и фоновый беспорядок</a:t>
            </a:r>
          </a:p>
        </p:txBody>
      </p:sp>
    </p:spTree>
    <p:extLst>
      <p:ext uri="{BB962C8B-B14F-4D97-AF65-F5344CB8AC3E}">
        <p14:creationId xmlns:p14="http://schemas.microsoft.com/office/powerpoint/2010/main" val="1267941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80979-AA0F-496F-A81D-14BFF63D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Голосование средним (</a:t>
            </a:r>
            <a:r>
              <a:rPr lang="en-US" dirty="0"/>
              <a:t>Average Voting)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1FF57-BEE7-4B25-BADB-1E42DCFD9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678" y="2877009"/>
            <a:ext cx="9003122" cy="374448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A9716F-3BB1-42B3-B1E8-5FDEE9F2A842}"/>
              </a:ext>
            </a:extLst>
          </p:cNvPr>
          <p:cNvSpPr/>
          <p:nvPr/>
        </p:nvSpPr>
        <p:spPr>
          <a:xfrm>
            <a:off x="1011809" y="1580956"/>
            <a:ext cx="873550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После вычисления всех значений для </a:t>
            </a:r>
            <a:r>
              <a:rPr lang="en-US" sz="2200" dirty="0"/>
              <a:t>position-sensitive </a:t>
            </a:r>
            <a:r>
              <a:rPr lang="ru-RU" sz="2200" dirty="0"/>
              <a:t>ROI</a:t>
            </a:r>
            <a:r>
              <a:rPr lang="en-US" sz="2200" dirty="0"/>
              <a:t> pooling</a:t>
            </a:r>
            <a:r>
              <a:rPr lang="ru-RU" sz="2200" dirty="0"/>
              <a:t>, оценка класса является средним значением всех его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34449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2E33-34DA-4ED2-B066-FB5E4A2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R-FCN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FB9138-AC1D-4065-A540-84089527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76" y="3160992"/>
            <a:ext cx="9511645" cy="36442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9BF5DE2-8950-419A-94D4-B282FB1F2A13}"/>
              </a:ext>
            </a:extLst>
          </p:cNvPr>
          <p:cNvSpPr/>
          <p:nvPr/>
        </p:nvSpPr>
        <p:spPr>
          <a:xfrm>
            <a:off x="685799" y="1338533"/>
            <a:ext cx="10668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Допустим, у нас есть классов C для обнаружения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Мы расширяем его до классов C + 1, поэтому добавляем новый класс для фона (не объект)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Каждый класс будет иметь свои собственные карты оценок 3 × 3 (</a:t>
            </a:r>
            <a:r>
              <a:rPr lang="en-US" dirty="0"/>
              <a:t>score maps) </a:t>
            </a:r>
            <a:r>
              <a:rPr lang="ru-RU" dirty="0"/>
              <a:t>и, следовательно, в общей сложности (C + 1) × 3 × 3 карт оценок.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Используя собственный набор карт оценок, мы прогнозируем оценку класса для каждого класса</a:t>
            </a:r>
            <a:r>
              <a:rPr lang="en-US" dirty="0"/>
              <a:t> </a:t>
            </a:r>
            <a:r>
              <a:rPr lang="ru-RU" dirty="0"/>
              <a:t>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Затем мы применяем softmax к этим оценкам, чтобы вычислить вероятность для каждого класса</a:t>
            </a:r>
          </a:p>
        </p:txBody>
      </p:sp>
    </p:spTree>
    <p:extLst>
      <p:ext uri="{BB962C8B-B14F-4D97-AF65-F5344CB8AC3E}">
        <p14:creationId xmlns:p14="http://schemas.microsoft.com/office/powerpoint/2010/main" val="4118275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2E33-34DA-4ED2-B066-FB5E4A2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R-FCN</a:t>
            </a:r>
            <a:endParaRPr lang="ru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A5D6B0-CAF8-4724-B066-A7F2EA859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3097"/>
            <a:ext cx="9990737" cy="281861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8D86F-C67B-44CB-A6A4-A2FA0FC2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39" y="4409136"/>
            <a:ext cx="5654922" cy="21810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C27742-5A9A-4F67-A7EA-E2AC129CF822}"/>
              </a:ext>
            </a:extLst>
          </p:cNvPr>
          <p:cNvSpPr txBox="1"/>
          <p:nvPr/>
        </p:nvSpPr>
        <p:spPr>
          <a:xfrm>
            <a:off x="5470966" y="3729093"/>
            <a:ext cx="3196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Чувствительные к положению </a:t>
            </a:r>
          </a:p>
          <a:p>
            <a:r>
              <a:rPr lang="ru-RU" dirty="0"/>
              <a:t>карты свойств</a:t>
            </a:r>
          </a:p>
        </p:txBody>
      </p:sp>
    </p:spTree>
    <p:extLst>
      <p:ext uri="{BB962C8B-B14F-4D97-AF65-F5344CB8AC3E}">
        <p14:creationId xmlns:p14="http://schemas.microsoft.com/office/powerpoint/2010/main" val="2168175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EFDB-AD55-440D-95B6-26A15A18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Преимущества </a:t>
            </a:r>
            <a:r>
              <a:rPr lang="en-US" dirty="0"/>
              <a:t>R-FCN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89B6-FE6C-4E82-927A-004203A8B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82" y="1561674"/>
            <a:ext cx="5392918" cy="4351338"/>
          </a:xfrm>
        </p:spPr>
        <p:txBody>
          <a:bodyPr>
            <a:normAutofit/>
          </a:bodyPr>
          <a:lstStyle/>
          <a:p>
            <a:r>
              <a:rPr lang="ru-RU" sz="1800" dirty="0"/>
              <a:t>В R-FCN есть RPN для получения предложений по регионам, но в отличие от серии R-CNN, уровни FC после ROI </a:t>
            </a:r>
            <a:r>
              <a:rPr lang="en-US" sz="1800" dirty="0"/>
              <a:t>Pooling</a:t>
            </a:r>
            <a:r>
              <a:rPr lang="ru-RU" sz="1800" dirty="0"/>
              <a:t> удаляются.</a:t>
            </a:r>
            <a:endParaRPr lang="en-US" sz="1800" dirty="0"/>
          </a:p>
          <a:p>
            <a:r>
              <a:rPr lang="ru-RU" sz="1800" dirty="0"/>
              <a:t>Вместо этого вся основная сложность перемещается до ROI </a:t>
            </a:r>
            <a:r>
              <a:rPr lang="en-US" sz="1800" dirty="0"/>
              <a:t>Polling </a:t>
            </a:r>
            <a:r>
              <a:rPr lang="ru-RU" sz="1800" dirty="0"/>
              <a:t>для создания карт оценок</a:t>
            </a:r>
            <a:r>
              <a:rPr lang="en-US" sz="1800" dirty="0"/>
              <a:t> (score maps)</a:t>
            </a:r>
            <a:r>
              <a:rPr lang="ru-RU" sz="1800" dirty="0"/>
              <a:t>. </a:t>
            </a:r>
            <a:endParaRPr lang="en-US" sz="1800" dirty="0"/>
          </a:p>
          <a:p>
            <a:r>
              <a:rPr lang="ru-RU" sz="1800" dirty="0"/>
              <a:t>Все предложения по регионам после ROI</a:t>
            </a:r>
            <a:r>
              <a:rPr lang="en-US" sz="1800" dirty="0"/>
              <a:t> Pooling</a:t>
            </a:r>
            <a:r>
              <a:rPr lang="ru-RU" sz="1800" dirty="0"/>
              <a:t> будут использовать один и тот же набор карт оценок для проведения голосования</a:t>
            </a:r>
            <a:r>
              <a:rPr lang="en-US" sz="1800" dirty="0"/>
              <a:t> </a:t>
            </a:r>
            <a:r>
              <a:rPr lang="ru-RU" sz="1800" dirty="0"/>
              <a:t>усреднением</a:t>
            </a:r>
            <a:r>
              <a:rPr lang="en-US" sz="1800" dirty="0"/>
              <a:t> (Average Voting) (</a:t>
            </a:r>
            <a:r>
              <a:rPr lang="ru-RU" sz="1800" dirty="0"/>
              <a:t>что просто с вычислительной точки зрения)</a:t>
            </a:r>
            <a:endParaRPr lang="en-US" sz="1800" dirty="0"/>
          </a:p>
          <a:p>
            <a:r>
              <a:rPr lang="ru-RU" sz="1800" dirty="0"/>
              <a:t>Таким образом, нет уровня обучения после уровня ROI</a:t>
            </a:r>
          </a:p>
          <a:p>
            <a:r>
              <a:rPr lang="ru-RU" sz="1800" dirty="0"/>
              <a:t>В результате R-FCN даже быстрее, чем </a:t>
            </a:r>
            <a:r>
              <a:rPr lang="en-US" sz="1800" dirty="0"/>
              <a:t>F</a:t>
            </a:r>
            <a:r>
              <a:rPr lang="ru-RU" sz="1800" dirty="0" err="1"/>
              <a:t>aster</a:t>
            </a:r>
            <a:r>
              <a:rPr lang="ru-RU" sz="1800" dirty="0"/>
              <a:t>-RNN с сопоставимым MAP (</a:t>
            </a:r>
            <a:r>
              <a:rPr lang="en-US" sz="1800" dirty="0"/>
              <a:t>Mean Average Precision)</a:t>
            </a:r>
            <a:endParaRPr lang="ru-R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6208C-F96E-4C4C-B4D0-C12138C9B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467" y="1721959"/>
            <a:ext cx="5857558" cy="34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56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2BEE-E5DA-448F-8F1C-D2CFE65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Positive-Sensitive Score Maps &amp; ROI Pooling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F9EA93-022F-47BE-B601-E64DF6B18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75" y="3143082"/>
            <a:ext cx="7715250" cy="3486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FABB9A-3A67-4C86-AD39-3EC43F671115}"/>
              </a:ext>
            </a:extLst>
          </p:cNvPr>
          <p:cNvSpPr txBox="1"/>
          <p:nvPr/>
        </p:nvSpPr>
        <p:spPr>
          <a:xfrm>
            <a:off x="7437749" y="6308209"/>
            <a:ext cx="19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k=3 (for this figure)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DEC5F5-CF8C-40D2-87A9-D4F28ADDB8A6}"/>
              </a:ext>
            </a:extLst>
          </p:cNvPr>
          <p:cNvSpPr/>
          <p:nvPr/>
        </p:nvSpPr>
        <p:spPr>
          <a:xfrm>
            <a:off x="959668" y="1703268"/>
            <a:ext cx="89939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Давайте просто уберем RPN для простоты</a:t>
            </a:r>
          </a:p>
          <a:p>
            <a:endParaRPr lang="en-US" dirty="0"/>
          </a:p>
          <a:p>
            <a:r>
              <a:rPr lang="ru-RU" dirty="0"/>
              <a:t>мы имеем C</a:t>
            </a:r>
            <a:r>
              <a:rPr lang="en-US" dirty="0"/>
              <a:t> </a:t>
            </a:r>
            <a:r>
              <a:rPr lang="ru-RU" dirty="0"/>
              <a:t>классы, которые хотим определять. (C + 1) означает число классов объектов C плюс класс фона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0695235-7E69-47F2-ADB7-1A61CC896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3869" y="4321555"/>
            <a:ext cx="1695051" cy="655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CF614-39BD-447F-B61A-E08E74333F43}"/>
              </a:ext>
            </a:extLst>
          </p:cNvPr>
          <p:cNvSpPr txBox="1"/>
          <p:nvPr/>
        </p:nvSpPr>
        <p:spPr>
          <a:xfrm>
            <a:off x="9555889" y="4977188"/>
            <a:ext cx="259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Переход к вероятностям</a:t>
            </a:r>
          </a:p>
        </p:txBody>
      </p:sp>
    </p:spTree>
    <p:extLst>
      <p:ext uri="{BB962C8B-B14F-4D97-AF65-F5344CB8AC3E}">
        <p14:creationId xmlns:p14="http://schemas.microsoft.com/office/powerpoint/2010/main" val="897385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92BEE-E5DA-448F-8F1C-D2CFE652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Positive-Sensitive ROI Pooling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63B845-6FF8-432E-A6FC-61D65E16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02" y="1606301"/>
            <a:ext cx="5830821" cy="2574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36712-9007-4CCA-B88F-E5071F7F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0007"/>
            <a:ext cx="5586108" cy="24260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6B10FF-C45E-46B1-885C-330E6ABAD391}"/>
              </a:ext>
            </a:extLst>
          </p:cNvPr>
          <p:cNvSpPr/>
          <p:nvPr/>
        </p:nvSpPr>
        <p:spPr>
          <a:xfrm>
            <a:off x="917542" y="1488872"/>
            <a:ext cx="46054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ROI </a:t>
            </a:r>
            <a:r>
              <a:rPr lang="en-US" dirty="0"/>
              <a:t>Pooling</a:t>
            </a:r>
            <a:r>
              <a:rPr lang="ru-RU" dirty="0"/>
              <a:t> создаются (C + 1) карты объектов с размером k², то есть k² (C + 1)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Среднее голосование выполняется для генерации (C + 1)-вектора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Наконец softmax выполняется для итогового вектора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Когда предложение региона слабо перекрывает объект, мы будем голосовать «нет»</a:t>
            </a:r>
          </a:p>
        </p:txBody>
      </p:sp>
    </p:spTree>
    <p:extLst>
      <p:ext uri="{BB962C8B-B14F-4D97-AF65-F5344CB8AC3E}">
        <p14:creationId xmlns:p14="http://schemas.microsoft.com/office/powerpoint/2010/main" val="583493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1CB2-5EBE-425F-A19D-372E6B73D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Bounding Box Regression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0E962-03C6-4A8B-A1AD-47B715B05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39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Мы применяем сверточные фильтры для создания карт оценок k × k × (C + 1) для классификации</a:t>
            </a:r>
            <a:endParaRPr lang="en-US" sz="2200" dirty="0"/>
          </a:p>
          <a:p>
            <a:r>
              <a:rPr lang="ru-RU" sz="2200" dirty="0"/>
              <a:t>Для выполнения регрессии граничного бокса механизм практически такой же. </a:t>
            </a:r>
            <a:endParaRPr lang="en-US" sz="2200" dirty="0"/>
          </a:p>
          <a:p>
            <a:r>
              <a:rPr lang="ru-RU" sz="2200" dirty="0"/>
              <a:t>Мы используем другие фильтры свертки для создания карты 4 × k × k из тех же карт объектов. Мы применяем основанный на позиции ROI-</a:t>
            </a:r>
            <a:r>
              <a:rPr lang="ru-RU" sz="2200" dirty="0" err="1"/>
              <a:t>пулинг</a:t>
            </a:r>
            <a:r>
              <a:rPr lang="ru-RU" sz="2200" dirty="0"/>
              <a:t> для вычисления массива k × k с каждым элементом, содержащим граничную рамку.</a:t>
            </a:r>
          </a:p>
          <a:p>
            <a:r>
              <a:rPr lang="ru-RU" sz="2200" dirty="0"/>
              <a:t>Окончательный прогноз - среднее из этих элементов.</a:t>
            </a:r>
          </a:p>
        </p:txBody>
      </p:sp>
    </p:spTree>
    <p:extLst>
      <p:ext uri="{BB962C8B-B14F-4D97-AF65-F5344CB8AC3E}">
        <p14:creationId xmlns:p14="http://schemas.microsoft.com/office/powerpoint/2010/main" val="1011486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B3BE-02D6-419B-833E-DC7BACE0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</a:t>
            </a:r>
            <a:r>
              <a:rPr lang="en-US" dirty="0"/>
              <a:t>R-FCN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B2FF-1415-4A77-89FD-B848B93F5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sz="2200" dirty="0"/>
              <a:t>Предобученный на </a:t>
            </a:r>
            <a:r>
              <a:rPr lang="en-US" sz="2200" dirty="0"/>
              <a:t>ImageNet ResNet-101 </a:t>
            </a:r>
            <a:r>
              <a:rPr lang="ru-RU" sz="2200" dirty="0"/>
              <a:t>используются для вычисления карт характеристик непосредственно перед картами позитивно-чувствительных оценок.</a:t>
            </a:r>
            <a:endParaRPr lang="en-US" sz="2200" dirty="0"/>
          </a:p>
          <a:p>
            <a:r>
              <a:rPr lang="ru-RU" sz="2200" dirty="0"/>
              <a:t>Функция потерь </a:t>
            </a:r>
            <a:r>
              <a:rPr lang="en-US" sz="2200" dirty="0"/>
              <a:t>R-FCN</a:t>
            </a:r>
            <a:endParaRPr lang="ru-RU" sz="2200" dirty="0"/>
          </a:p>
          <a:p>
            <a:endParaRPr lang="ru-RU" sz="2200" dirty="0"/>
          </a:p>
          <a:p>
            <a:endParaRPr lang="ru-RU" sz="2200" dirty="0"/>
          </a:p>
          <a:p>
            <a:endParaRPr lang="ru-RU" sz="2200" dirty="0"/>
          </a:p>
          <a:p>
            <a:r>
              <a:rPr lang="ru-RU" sz="2200" dirty="0"/>
              <a:t>Для обучения используется алгоритм Online Hard Example Mining (OHEM)</a:t>
            </a:r>
            <a:r>
              <a:rPr lang="en-US" sz="2200" dirty="0"/>
              <a:t>: </a:t>
            </a:r>
            <a:r>
              <a:rPr lang="ru-RU" sz="2200" dirty="0"/>
              <a:t>Среди N предложений</a:t>
            </a:r>
            <a:r>
              <a:rPr lang="en-US" sz="2200" dirty="0"/>
              <a:t> </a:t>
            </a:r>
            <a:r>
              <a:rPr lang="ru-RU" sz="2200" dirty="0"/>
              <a:t>по регионам, только </a:t>
            </a:r>
            <a:r>
              <a:rPr lang="en-US" sz="2200" dirty="0"/>
              <a:t>TOP </a:t>
            </a:r>
            <a:r>
              <a:rPr lang="ru-RU" sz="2200" dirty="0"/>
              <a:t>B </a:t>
            </a:r>
            <a:r>
              <a:rPr lang="en-US" sz="2200" dirty="0"/>
              <a:t>ROIs </a:t>
            </a:r>
            <a:r>
              <a:rPr lang="ru-RU" sz="2200" dirty="0"/>
              <a:t>с наибольшей потерей используются для </a:t>
            </a:r>
            <a:r>
              <a:rPr lang="en-US" sz="2200" dirty="0"/>
              <a:t>back propagation</a:t>
            </a:r>
            <a:endParaRPr lang="ru-RU" sz="2200" dirty="0"/>
          </a:p>
          <a:p>
            <a:endParaRPr lang="ru-RU" sz="2200" dirty="0"/>
          </a:p>
          <a:p>
            <a:r>
              <a:rPr lang="ru-RU" sz="2200" dirty="0"/>
              <a:t>Четырехступенчатая альтернативная тренировка выполняется так же, как и в Faster R-CNN, для обучения RPN и R-FCN</a:t>
            </a:r>
          </a:p>
          <a:p>
            <a:endParaRPr lang="ru-RU" sz="2200" dirty="0"/>
          </a:p>
        </p:txBody>
      </p:sp>
      <p:pic>
        <p:nvPicPr>
          <p:cNvPr id="1026" name="Picture 2" descr="https://cdn-images-1.medium.com/max/1200/1*g-5hvGGoaCkT3h_LmYg_3w.png">
            <a:extLst>
              <a:ext uri="{FF2B5EF4-FFF2-40B4-BE49-F238E27FC236}">
                <a16:creationId xmlns:a16="http://schemas.microsoft.com/office/drawing/2014/main" id="{429B40B0-87B8-4812-A02A-BA24702D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590" y="2556663"/>
            <a:ext cx="6341883" cy="3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232EE2-5A40-44FB-BE1A-5A33B15D542C}"/>
              </a:ext>
            </a:extLst>
          </p:cNvPr>
          <p:cNvSpPr/>
          <p:nvPr/>
        </p:nvSpPr>
        <p:spPr>
          <a:xfrm>
            <a:off x="1304041" y="3077428"/>
            <a:ext cx="958391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Lcls - это часть ФП, отвечающая за классификацию, а Lreg – часть функции потерь, отвечающая за регрессию ограничивающего прямоугольника</a:t>
            </a:r>
            <a:r>
              <a:rPr lang="en-US" dirty="0"/>
              <a:t>, c* = 0  - background, lambda = 1 (in NIPS paper)</a:t>
            </a:r>
            <a:endParaRPr lang="ru-RU" dirty="0"/>
          </a:p>
          <a:p>
            <a:endParaRPr lang="ru-RU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BAFE9-DE1A-4730-8B4A-FF352021108C}"/>
              </a:ext>
            </a:extLst>
          </p:cNvPr>
          <p:cNvSpPr/>
          <p:nvPr/>
        </p:nvSpPr>
        <p:spPr>
          <a:xfrm>
            <a:off x="1006310" y="6176963"/>
            <a:ext cx="10347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https://papers.nips.cc/paper/6465-r-fcn-object-detection-via-region-based-fully-convolutional-networks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906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3B74-0E9C-48DE-9A37-8C838F7F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Faster R-CNN </a:t>
            </a:r>
            <a:r>
              <a:rPr lang="ru-RU" dirty="0"/>
              <a:t>и </a:t>
            </a:r>
            <a:r>
              <a:rPr lang="en-US" dirty="0"/>
              <a:t>R-FCN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2E0AE-14A0-4932-B6DA-564AD911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46" y="2652514"/>
            <a:ext cx="7027414" cy="16453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5B13D4-05E5-4DE1-9F59-A0AB5EB06AED}"/>
              </a:ext>
            </a:extLst>
          </p:cNvPr>
          <p:cNvSpPr/>
          <p:nvPr/>
        </p:nvSpPr>
        <p:spPr>
          <a:xfrm>
            <a:off x="3978772" y="2286389"/>
            <a:ext cx="1902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edium-content-sans-serif-font"/>
              </a:rPr>
              <a:t>VOC 2012 Dataset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210E56-2CBB-4958-B7B5-A3F8B9E2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6210"/>
            <a:ext cx="8168521" cy="19808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DAFF73-7E5E-46BA-AC91-29CDC71D3605}"/>
              </a:ext>
            </a:extLst>
          </p:cNvPr>
          <p:cNvSpPr/>
          <p:nvPr/>
        </p:nvSpPr>
        <p:spPr>
          <a:xfrm>
            <a:off x="3978772" y="4176878"/>
            <a:ext cx="188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medium-content-sans-serif-font"/>
              </a:rPr>
              <a:t>MS COCO Dataset</a:t>
            </a:r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BD5B1D-106F-4F61-A84B-17B4F7E3598B}"/>
              </a:ext>
            </a:extLst>
          </p:cNvPr>
          <p:cNvSpPr/>
          <p:nvPr/>
        </p:nvSpPr>
        <p:spPr>
          <a:xfrm>
            <a:off x="907992" y="1515894"/>
            <a:ext cx="9946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Подобно результатам набора данных VOC 2007, R-FCN имеет конкурентоспособную, но более низкую mAP, чем у </a:t>
            </a:r>
            <a:r>
              <a:rPr lang="en-US" dirty="0"/>
              <a:t>Faster </a:t>
            </a:r>
            <a:r>
              <a:rPr lang="ru-RU" dirty="0"/>
              <a:t>R-CNN +++. Но время инференса R-FCN намного меньше</a:t>
            </a:r>
          </a:p>
        </p:txBody>
      </p:sp>
    </p:spTree>
    <p:extLst>
      <p:ext uri="{BB962C8B-B14F-4D97-AF65-F5344CB8AC3E}">
        <p14:creationId xmlns:p14="http://schemas.microsoft.com/office/powerpoint/2010/main" val="39063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953F-235A-4C95-B599-5310F9BF3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vs 2 Stage Approach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8FB42-81A8-4FFF-B721-A0E45229577D}"/>
              </a:ext>
            </a:extLst>
          </p:cNvPr>
          <p:cNvSpPr txBox="1"/>
          <p:nvPr/>
        </p:nvSpPr>
        <p:spPr>
          <a:xfrm>
            <a:off x="933253" y="2102177"/>
            <a:ext cx="543552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ru-RU" sz="3200" dirty="0"/>
              <a:t> </a:t>
            </a:r>
            <a:r>
              <a:rPr lang="en-US" sz="3200" dirty="0"/>
              <a:t>Stage Approach: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R-CNN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Fast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R-FCN (fast 2 stage approach)</a:t>
            </a:r>
          </a:p>
          <a:p>
            <a:endParaRPr lang="ru-R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231F5-746A-48CE-B12A-612DDAC663DA}"/>
              </a:ext>
            </a:extLst>
          </p:cNvPr>
          <p:cNvSpPr txBox="1"/>
          <p:nvPr/>
        </p:nvSpPr>
        <p:spPr>
          <a:xfrm>
            <a:off x="7571295" y="2102177"/>
            <a:ext cx="377321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  <a:r>
              <a:rPr lang="ru-RU" sz="3200" dirty="0"/>
              <a:t> </a:t>
            </a:r>
            <a:r>
              <a:rPr lang="en-US" sz="3200" dirty="0"/>
              <a:t>Stage Approach: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YOLO v1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YOLO v2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YOLO 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MobileNet v1 (SSD)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MobileNet v2 </a:t>
            </a:r>
          </a:p>
        </p:txBody>
      </p:sp>
    </p:spTree>
    <p:extLst>
      <p:ext uri="{BB962C8B-B14F-4D97-AF65-F5344CB8AC3E}">
        <p14:creationId xmlns:p14="http://schemas.microsoft.com/office/powerpoint/2010/main" val="365905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9E7F-9D36-4753-936A-44FFE7345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Последовательность шагов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B31DB-BAA4-4524-9C1A-96836DBC1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382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Наш вход - это обучающий набор данных, который состоит из N изображений, каждое из которых помечено одним из K различных классов</a:t>
            </a:r>
          </a:p>
          <a:p>
            <a:r>
              <a:rPr lang="ru-RU" sz="2200" dirty="0"/>
              <a:t>Затем мы используем этот учебный набор для обучения классификатора, чтобы узнать, как выглядит каждый из классов</a:t>
            </a:r>
          </a:p>
          <a:p>
            <a:r>
              <a:rPr lang="ru-RU" sz="2200" dirty="0"/>
              <a:t>В конце мы оцениваем качество классификатора, прося его предсказать метки для нового набора изображений, которые он никогда раньше не видел. Затем мы сравним истинные метки этих изображений с предсказанными классификатором</a:t>
            </a:r>
          </a:p>
        </p:txBody>
      </p:sp>
    </p:spTree>
    <p:extLst>
      <p:ext uri="{BB962C8B-B14F-4D97-AF65-F5344CB8AC3E}">
        <p14:creationId xmlns:p14="http://schemas.microsoft.com/office/powerpoint/2010/main" val="2891441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3BFE-DB41-4698-94F2-F01DCA9E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Pyramid Networks (FPN)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5929C-2EC0-426D-A6E1-0E274F5CE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394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Обнаружение объектов в разных масштабах является сложной задачей, в частности, для небольших объектов</a:t>
            </a:r>
            <a:endParaRPr lang="en-US" sz="2200" dirty="0"/>
          </a:p>
          <a:p>
            <a:r>
              <a:rPr lang="ru-RU" sz="2200" dirty="0"/>
              <a:t>Мы можем использовать пирамиду одного и того же изображения в различном масштабе для обнаружения объектов (см. рис)</a:t>
            </a:r>
            <a:endParaRPr lang="en-US" sz="2200" dirty="0"/>
          </a:p>
          <a:p>
            <a:r>
              <a:rPr lang="ru-RU" sz="2200" dirty="0"/>
              <a:t>Однако обработка изображений в нескольких масштабах занимает много времени, а потребность в памяти слишком высока при обучении</a:t>
            </a:r>
          </a:p>
          <a:p>
            <a:r>
              <a:rPr lang="ru-RU" sz="2200" dirty="0"/>
              <a:t>Следовательно, логично использовать, когда необходим прирост в точности, особенно для соревнований, когда скорость не имеет значения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BE2AC-006F-4440-A452-AFACB26E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737" y="4464050"/>
            <a:ext cx="82105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33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D417-993A-4B72-866A-958A5F4B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Feature Pyramid Network (FPN)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898F-BEA3-4F9E-9A9C-71191D491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513" y="1459535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b="1" dirty="0"/>
              <a:t>Feature Pyramid Network (FPN) </a:t>
            </a:r>
            <a:r>
              <a:rPr lang="ru-RU" sz="2200" dirty="0"/>
              <a:t>- это экстрактор свойств из изображения, разработанный для такой концепции пирамиды. Он заменяет блоки извлечения признаков таких детекторов, как Faster R-CNN, и генерирует несколько слоев карт свойств объектов (многомасштабные карты объектов) с более качественной информацией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469D4-F1B3-43AE-A2DD-E03F46CD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4001294"/>
            <a:ext cx="5110113" cy="2054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F7182-4FA1-4F66-BB2B-A93E8866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13" y="3461608"/>
            <a:ext cx="4480174" cy="3031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1C75ED-580A-4D46-BB00-769F1F110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073" y="3170237"/>
            <a:ext cx="2013047" cy="1508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D6C59C-A251-47ED-B7A4-9406BC80E267}"/>
              </a:ext>
            </a:extLst>
          </p:cNvPr>
          <p:cNvSpPr/>
          <p:nvPr/>
        </p:nvSpPr>
        <p:spPr>
          <a:xfrm>
            <a:off x="10294070" y="3280528"/>
            <a:ext cx="876693" cy="7207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16BF4-AA0E-4051-A92E-5104F6A43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367" y="5503116"/>
            <a:ext cx="2156458" cy="13074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EBAC90-7456-48EC-9B6D-8EAAC7D73E32}"/>
              </a:ext>
            </a:extLst>
          </p:cNvPr>
          <p:cNvSpPr/>
          <p:nvPr/>
        </p:nvSpPr>
        <p:spPr>
          <a:xfrm>
            <a:off x="10014450" y="5795049"/>
            <a:ext cx="876693" cy="72076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65A7D7-1223-40A0-AF91-CCC15BC12C63}"/>
              </a:ext>
            </a:extLst>
          </p:cNvPr>
          <p:cNvCxnSpPr>
            <a:cxnSpLocks/>
          </p:cNvCxnSpPr>
          <p:nvPr/>
        </p:nvCxnSpPr>
        <p:spPr>
          <a:xfrm flipH="1" flipV="1">
            <a:off x="10643635" y="4745948"/>
            <a:ext cx="16180" cy="638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E9D76F-E65E-4DA3-AEE5-ECCFB6E6E2DB}"/>
              </a:ext>
            </a:extLst>
          </p:cNvPr>
          <p:cNvCxnSpPr/>
          <p:nvPr/>
        </p:nvCxnSpPr>
        <p:spPr>
          <a:xfrm>
            <a:off x="10982227" y="4745948"/>
            <a:ext cx="0" cy="638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F8B2D04-E78A-467A-A6CA-139C251DF02A}"/>
              </a:ext>
            </a:extLst>
          </p:cNvPr>
          <p:cNvSpPr txBox="1"/>
          <p:nvPr/>
        </p:nvSpPr>
        <p:spPr>
          <a:xfrm>
            <a:off x="10014450" y="2853465"/>
            <a:ext cx="20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semantic value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855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D417-993A-4B72-866A-958A5F4B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Feature Pyramid Network (FPN)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469D4-F1B3-43AE-A2DD-E03F46CD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9462"/>
            <a:ext cx="6209953" cy="2496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F7182-4FA1-4F66-BB2B-A93E8866F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46" y="3429000"/>
            <a:ext cx="4480174" cy="303126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EBBB2-7A90-4295-A264-D1334C72F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78" y="1523967"/>
            <a:ext cx="11180975" cy="4351338"/>
          </a:xfrm>
        </p:spPr>
        <p:txBody>
          <a:bodyPr>
            <a:normAutofit/>
          </a:bodyPr>
          <a:lstStyle/>
          <a:p>
            <a:r>
              <a:rPr lang="ru-RU" sz="2200" dirty="0"/>
              <a:t>FPN использует восходящие и нисходящие связи </a:t>
            </a:r>
            <a:r>
              <a:rPr lang="en-US" sz="2200" dirty="0"/>
              <a:t>(Bottom / Up pathway)</a:t>
            </a:r>
            <a:endParaRPr lang="ru-RU" sz="2200" dirty="0"/>
          </a:p>
          <a:p>
            <a:r>
              <a:rPr lang="ru-RU" sz="2200" dirty="0"/>
              <a:t> Восходящая связь  - это обычная сверточная сеть </a:t>
            </a:r>
            <a:r>
              <a:rPr lang="en-US" sz="2200" dirty="0"/>
              <a:t>CNN</a:t>
            </a:r>
            <a:r>
              <a:rPr lang="ru-RU" sz="2200" dirty="0"/>
              <a:t> для извлечения признаков</a:t>
            </a:r>
          </a:p>
          <a:p>
            <a:r>
              <a:rPr lang="ru-RU" sz="2200" dirty="0"/>
              <a:t>По мере подъема пространственное разрешение уменьшается. При обнаружении большего количества высокоуровневых структур семантическое значение для каждого уровня увеличивается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C7347-F135-4CE9-946C-66B798061398}"/>
              </a:ext>
            </a:extLst>
          </p:cNvPr>
          <p:cNvSpPr txBox="1"/>
          <p:nvPr/>
        </p:nvSpPr>
        <p:spPr>
          <a:xfrm>
            <a:off x="6096000" y="3228998"/>
            <a:ext cx="1739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 pathway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68752B-E7A8-4B61-BE5A-DB94EDC43EA6}"/>
              </a:ext>
            </a:extLst>
          </p:cNvPr>
          <p:cNvSpPr txBox="1"/>
          <p:nvPr/>
        </p:nvSpPr>
        <p:spPr>
          <a:xfrm>
            <a:off x="7964078" y="3228998"/>
            <a:ext cx="130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pathway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806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F940-BD54-43E2-8EBC-183D5AD2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Feature Pyramid Network (FPN)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2AA7F-5EAE-49C7-B52D-B205631D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3375" y="3764212"/>
            <a:ext cx="5557665" cy="22341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B32ED-30AE-4B7E-835F-14F75FC69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9727"/>
            <a:ext cx="3810000" cy="234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C91241-8AF4-4B48-A287-10D7BBC17321}"/>
              </a:ext>
            </a:extLst>
          </p:cNvPr>
          <p:cNvSpPr txBox="1"/>
          <p:nvPr/>
        </p:nvSpPr>
        <p:spPr>
          <a:xfrm>
            <a:off x="622903" y="1465889"/>
            <a:ext cx="54730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Нижние слои обычно не используются для обнаружения объектов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Они имеют высокое разрешение, но их семантическое значение не столь высоко, чтобы оправдать трудоемкость расчетов от их использования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SSD </a:t>
            </a:r>
            <a:r>
              <a:rPr lang="ru-RU" dirty="0"/>
              <a:t>использует только верхние уровни, от этого страдает точность для малых объектов</a:t>
            </a:r>
          </a:p>
          <a:p>
            <a:endParaRPr lang="ru-RU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FE65C44-D63A-4D3A-A722-BBE6F39228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-912765" y="3461274"/>
            <a:ext cx="3632401" cy="7006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21F35F-1D66-439D-BD3E-A439D200D612}"/>
              </a:ext>
            </a:extLst>
          </p:cNvPr>
          <p:cNvSpPr txBox="1"/>
          <p:nvPr/>
        </p:nvSpPr>
        <p:spPr>
          <a:xfrm>
            <a:off x="6409783" y="1465889"/>
            <a:ext cx="53548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Выход – реконструировать карты свойств </a:t>
            </a:r>
            <a:r>
              <a:rPr lang="en-US" dirty="0"/>
              <a:t>c </a:t>
            </a:r>
            <a:r>
              <a:rPr lang="ru-RU" dirty="0"/>
              <a:t>помощью повышающей дискретизации </a:t>
            </a:r>
            <a:r>
              <a:rPr lang="en-US" dirty="0"/>
              <a:t>(upsampling) </a:t>
            </a:r>
            <a:r>
              <a:rPr lang="ru-RU" dirty="0"/>
              <a:t>из семантически богатого уровня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Восстановленные слои свойств объектов (</a:t>
            </a:r>
            <a:r>
              <a:rPr lang="en-US" dirty="0"/>
              <a:t>feature maps)</a:t>
            </a:r>
            <a:r>
              <a:rPr lang="ru-RU" dirty="0"/>
              <a:t> семантически сильны, но расположение объектов не является точным после дискретизаций (понижающих и повышающих)</a:t>
            </a:r>
          </a:p>
        </p:txBody>
      </p:sp>
    </p:spTree>
    <p:extLst>
      <p:ext uri="{BB962C8B-B14F-4D97-AF65-F5344CB8AC3E}">
        <p14:creationId xmlns:p14="http://schemas.microsoft.com/office/powerpoint/2010/main" val="4466013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2957-77D5-41BC-848B-97BC5379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Feature Pyramid Network (FPN)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CC8F2-D1FA-4818-B889-2987CEE13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0870" y="3814189"/>
            <a:ext cx="6599425" cy="265296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514B94-2E81-493B-82FC-E2B8685EF6BE}"/>
              </a:ext>
            </a:extLst>
          </p:cNvPr>
          <p:cNvSpPr/>
          <p:nvPr/>
        </p:nvSpPr>
        <p:spPr>
          <a:xfrm>
            <a:off x="882192" y="1784643"/>
            <a:ext cx="10062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добавляем боковые связи между реконструированными слоями и соответствующими картами объектов, чтобы помочь детектору прогнозировать местоположение лучше.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Подход аналогичный введению </a:t>
            </a:r>
            <a:r>
              <a:rPr lang="en-US" dirty="0"/>
              <a:t>skip connections </a:t>
            </a:r>
            <a:r>
              <a:rPr lang="ru-RU" dirty="0"/>
              <a:t>по аналогии с ResNet (чтобы ускорит обучение)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87FD0-22B3-4394-866D-09C13CEE3862}"/>
              </a:ext>
            </a:extLst>
          </p:cNvPr>
          <p:cNvSpPr txBox="1"/>
          <p:nvPr/>
        </p:nvSpPr>
        <p:spPr>
          <a:xfrm>
            <a:off x="9210295" y="4415306"/>
            <a:ext cx="2823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Используем </a:t>
            </a:r>
            <a:r>
              <a:rPr lang="en-US" dirty="0"/>
              <a:t>feature maps </a:t>
            </a:r>
            <a:r>
              <a:rPr lang="ru-RU" dirty="0"/>
              <a:t>конкатенацией из предыдущих уровней!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79362C-1C1B-4F51-8B4C-641B275C275B}"/>
              </a:ext>
            </a:extLst>
          </p:cNvPr>
          <p:cNvCxnSpPr/>
          <p:nvPr/>
        </p:nvCxnSpPr>
        <p:spPr>
          <a:xfrm flipH="1">
            <a:off x="7532016" y="4779390"/>
            <a:ext cx="15931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427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8BB7-8B7A-4D81-9C03-FBE15B9D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pathway</a:t>
            </a:r>
            <a:r>
              <a:rPr lang="ru-RU" dirty="0"/>
              <a:t> </a:t>
            </a:r>
            <a:r>
              <a:rPr lang="en-US" dirty="0"/>
              <a:t>of RPN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E390C-DE5E-4439-861A-9C82A6D9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98144"/>
            <a:ext cx="4668466" cy="54690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763DB9-0179-4AC2-96FB-4D5FAD905ACF}"/>
              </a:ext>
            </a:extLst>
          </p:cNvPr>
          <p:cNvSpPr/>
          <p:nvPr/>
        </p:nvSpPr>
        <p:spPr>
          <a:xfrm>
            <a:off x="710152" y="146954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Восходящий путь использует ResNet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Он состоит из множества модулей свертки (</a:t>
            </a:r>
            <a:r>
              <a:rPr lang="ru-RU" dirty="0" err="1"/>
              <a:t>convi</a:t>
            </a:r>
            <a:r>
              <a:rPr lang="ru-RU" dirty="0"/>
              <a:t>), каждый из которых имеет множество слоев свертки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мере продвижения вверх, пространственное разрешение уменьшается на 1/2 (т.е. удваивается шаг </a:t>
            </a:r>
            <a:r>
              <a:rPr lang="en-US" dirty="0"/>
              <a:t>stride</a:t>
            </a:r>
            <a:r>
              <a:rPr lang="ru-RU" dirty="0"/>
              <a:t>).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Выход каждого модуля свертки </a:t>
            </a:r>
            <a:r>
              <a:rPr lang="ru-RU" dirty="0" err="1"/>
              <a:t>Ci</a:t>
            </a:r>
            <a:r>
              <a:rPr lang="ru-RU" dirty="0"/>
              <a:t> впоследствии используется в нисходящем пути</a:t>
            </a:r>
          </a:p>
        </p:txBody>
      </p:sp>
    </p:spTree>
    <p:extLst>
      <p:ext uri="{BB962C8B-B14F-4D97-AF65-F5344CB8AC3E}">
        <p14:creationId xmlns:p14="http://schemas.microsoft.com/office/powerpoint/2010/main" val="3689954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8BB7-8B7A-4D81-9C03-FBE15B9D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pathway</a:t>
            </a:r>
            <a:r>
              <a:rPr lang="ru-RU" dirty="0"/>
              <a:t> </a:t>
            </a:r>
            <a:r>
              <a:rPr lang="en-US" dirty="0"/>
              <a:t>of RPN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63DB9-0179-4AC2-96FB-4D5FAD905ACF}"/>
              </a:ext>
            </a:extLst>
          </p:cNvPr>
          <p:cNvSpPr/>
          <p:nvPr/>
        </p:nvSpPr>
        <p:spPr>
          <a:xfrm>
            <a:off x="700724" y="1318716"/>
            <a:ext cx="10515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применяем сверточный фильтр 1 × 1, чтобы уменьшить глубину выхода C5 до 256-d, чтобы создать M5. Это становится первым слоем карт свойств объектов, используемым для прогнозирования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 мере того, как мы идем по пути сверху вниз, мы увеличиваем частоту предыдущего слоя на 2, используя повышающую дискретизацию ближайших соседей (</a:t>
            </a:r>
            <a:r>
              <a:rPr lang="en-US" dirty="0"/>
              <a:t>nearest neighbor upsampling)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снова применяем свертку 1 × 1 к соответствующим картам свойств объектов в восходящем пути. Затем мы добавляем их поэлементно. Мы применяем свертку 3 × 3 ко всем объединенным слоям. Этот фильтр уменьшает эффект наложения при объединении со слоем с повышенной дискретизацией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D0F280-0857-4BFE-8EA1-93CAEF12A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4495" y="4036250"/>
            <a:ext cx="6549458" cy="2308324"/>
          </a:xfrm>
        </p:spPr>
      </p:pic>
    </p:spTree>
    <p:extLst>
      <p:ext uri="{BB962C8B-B14F-4D97-AF65-F5344CB8AC3E}">
        <p14:creationId xmlns:p14="http://schemas.microsoft.com/office/powerpoint/2010/main" val="1304845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8BB7-8B7A-4D81-9C03-FBE15B9D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Top-down pathway</a:t>
            </a:r>
            <a:r>
              <a:rPr lang="ru-RU" dirty="0"/>
              <a:t> </a:t>
            </a:r>
            <a:r>
              <a:rPr lang="en-US" dirty="0"/>
              <a:t>of RPN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63DB9-0179-4AC2-96FB-4D5FAD905ACF}"/>
              </a:ext>
            </a:extLst>
          </p:cNvPr>
          <p:cNvSpPr/>
          <p:nvPr/>
        </p:nvSpPr>
        <p:spPr>
          <a:xfrm>
            <a:off x="700724" y="1318716"/>
            <a:ext cx="1051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повторяем тот же процесс для P3 и P2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Однако мы остановимся на P2, потому что пространственное измерение C1 слишком велико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противном случае это слишком сильно замедлит процесс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Поскольку у нас есть один и тот же классификатор и блок-регрессор для всех карт выходных</a:t>
            </a:r>
            <a:r>
              <a:rPr lang="en-US" dirty="0"/>
              <a:t> </a:t>
            </a:r>
            <a:r>
              <a:rPr lang="ru-RU" dirty="0"/>
              <a:t>свойств объектов (</a:t>
            </a:r>
            <a:r>
              <a:rPr lang="en-US" dirty="0"/>
              <a:t>feature maps)</a:t>
            </a:r>
            <a:r>
              <a:rPr lang="ru-RU" dirty="0"/>
              <a:t>, все карты объектов пирамид (P5, P4, P3 и P2) имеют 256</a:t>
            </a:r>
            <a:r>
              <a:rPr lang="en-US" dirty="0"/>
              <a:t>-d</a:t>
            </a:r>
            <a:r>
              <a:rPr lang="ru-RU" dirty="0"/>
              <a:t> выходных каналов.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ED0F280-0857-4BFE-8EA1-93CAEF12A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3795" y="3784959"/>
            <a:ext cx="6549458" cy="2308324"/>
          </a:xfrm>
        </p:spPr>
      </p:pic>
    </p:spTree>
    <p:extLst>
      <p:ext uri="{BB962C8B-B14F-4D97-AF65-F5344CB8AC3E}">
        <p14:creationId xmlns:p14="http://schemas.microsoft.com/office/powerpoint/2010/main" val="1319699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637E-2BBB-4E81-9E3C-A58B7F6E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FPN </a:t>
            </a:r>
            <a:r>
              <a:rPr lang="ru-RU" dirty="0"/>
              <a:t>с</a:t>
            </a:r>
            <a:r>
              <a:rPr lang="en-US" dirty="0"/>
              <a:t> Region Proposal Network (RPN)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D43A8-15DD-48D1-9F7F-E2691FA4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02" y="1690688"/>
            <a:ext cx="4211320" cy="4351338"/>
          </a:xfrm>
        </p:spPr>
        <p:txBody>
          <a:bodyPr>
            <a:normAutofit/>
          </a:bodyPr>
          <a:lstStyle/>
          <a:p>
            <a:r>
              <a:rPr lang="ru-RU" sz="1800" dirty="0"/>
              <a:t>FPN не является детектором объектов сам по себе. Это детектор функций, который работает с детекторами объектов. </a:t>
            </a:r>
            <a:endParaRPr lang="en-US" sz="1800" dirty="0"/>
          </a:p>
          <a:p>
            <a:r>
              <a:rPr lang="ru-RU" sz="1800" dirty="0"/>
              <a:t>Например, мы извлекаем несколько слоев карты объектов с помощью FPN и подаем их в RPN (детектор объектов с использованием сверток и якорей)</a:t>
            </a:r>
            <a:endParaRPr lang="en-US" sz="1800" dirty="0"/>
          </a:p>
          <a:p>
            <a:r>
              <a:rPr lang="ru-RU" sz="1800" dirty="0"/>
              <a:t>RPN применяет свертки 3 × 3 к картам объектов, за которыми следует отдельная свертка 1 × 1 для предсказаний классов и регрессии граничных блоков. Эти сверточные слои 3 × 3 и 1 × 1 называются головкой RPN-</a:t>
            </a:r>
            <a:r>
              <a:rPr lang="en-US" sz="1800" dirty="0"/>
              <a:t>head, </a:t>
            </a:r>
            <a:r>
              <a:rPr lang="ru-RU" sz="1800" dirty="0"/>
              <a:t>которая ко всем картам объектов для детекции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BE96F-0161-4B6E-8569-E60C4E5E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822" y="1504315"/>
            <a:ext cx="7026141" cy="498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6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42DF-92F5-4F0D-98D7-B3D0A562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FPN c Fast R-CNN </a:t>
            </a:r>
            <a:r>
              <a:rPr lang="ru-RU" dirty="0"/>
              <a:t>или</a:t>
            </a:r>
            <a:r>
              <a:rPr lang="en-US" dirty="0"/>
              <a:t> Faster R-CNN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4F56-7B84-4EF3-BFBD-B6290F8FC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1480185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В FPN мы генерируем пирамиду карт свойств объектов (</a:t>
            </a:r>
            <a:r>
              <a:rPr lang="en-US" sz="2200" dirty="0"/>
              <a:t>feature maps)</a:t>
            </a:r>
            <a:r>
              <a:rPr lang="ru-RU" sz="2200" dirty="0"/>
              <a:t>. </a:t>
            </a:r>
            <a:endParaRPr lang="en-US" sz="2200" dirty="0"/>
          </a:p>
          <a:p>
            <a:r>
              <a:rPr lang="ru-RU" sz="2200" dirty="0"/>
              <a:t>Мы применяем RPN (описанный в предыдущем разделе) для генерации ROI. </a:t>
            </a:r>
            <a:endParaRPr lang="en-US" sz="2200" dirty="0"/>
          </a:p>
          <a:p>
            <a:r>
              <a:rPr lang="ru-RU" sz="2200" dirty="0"/>
              <a:t>Исходя из размера области интереса, мы выбираем слой карты свойств объектов в наиболее подходящем масштабе для извлечения свойств объектов</a:t>
            </a:r>
          </a:p>
          <a:p>
            <a:r>
              <a:rPr lang="ru-RU" sz="2200" dirty="0"/>
              <a:t>Формула для выбора карт объектов основана на ширине w и высоте h ROI </a:t>
            </a:r>
          </a:p>
          <a:p>
            <a:endParaRPr lang="ru-RU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C828B-2E4C-482B-B736-B43544423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59344"/>
            <a:ext cx="8319549" cy="3061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9CBEC0-C9D4-488F-A5ED-4EA5D462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64" y="6003323"/>
            <a:ext cx="6299571" cy="793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2E02E-3450-4BA4-8F49-5B13D1418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899" y="5979454"/>
            <a:ext cx="2381250" cy="314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74077B-DABA-4016-A043-2B537A0E2B9C}"/>
              </a:ext>
            </a:extLst>
          </p:cNvPr>
          <p:cNvSpPr/>
          <p:nvPr/>
        </p:nvSpPr>
        <p:spPr>
          <a:xfrm>
            <a:off x="8671516" y="5863376"/>
            <a:ext cx="3663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medium-content-serif-font"/>
              </a:rPr>
              <a:t>Если </a:t>
            </a:r>
            <a:r>
              <a:rPr lang="en-US" dirty="0">
                <a:latin typeface="medium-content-serif-font"/>
              </a:rPr>
              <a:t>k = 3, </a:t>
            </a:r>
            <a:r>
              <a:rPr lang="ru-RU" dirty="0">
                <a:latin typeface="medium-content-serif-font"/>
              </a:rPr>
              <a:t>выбираем </a:t>
            </a:r>
            <a:r>
              <a:rPr lang="en-US" dirty="0">
                <a:latin typeface="medium-content-serif-font"/>
              </a:rPr>
              <a:t>P3 </a:t>
            </a:r>
            <a:r>
              <a:rPr lang="ru-RU" dirty="0">
                <a:latin typeface="medium-content-serif-font"/>
              </a:rPr>
              <a:t>в качестве </a:t>
            </a:r>
          </a:p>
          <a:p>
            <a:r>
              <a:rPr lang="en-US" dirty="0">
                <a:latin typeface="medium-content-serif-font"/>
              </a:rPr>
              <a:t>feature maps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C092EE-1C88-4058-8CBA-571AC8975FE1}"/>
              </a:ext>
            </a:extLst>
          </p:cNvPr>
          <p:cNvCxnSpPr>
            <a:cxnSpLocks/>
          </p:cNvCxnSpPr>
          <p:nvPr/>
        </p:nvCxnSpPr>
        <p:spPr>
          <a:xfrm flipH="1">
            <a:off x="5104255" y="5864767"/>
            <a:ext cx="3567261" cy="1291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D85F91-490F-424F-9A3F-96F836B51924}"/>
              </a:ext>
            </a:extLst>
          </p:cNvPr>
          <p:cNvSpPr txBox="1"/>
          <p:nvPr/>
        </p:nvSpPr>
        <p:spPr>
          <a:xfrm>
            <a:off x="4355184" y="49867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P5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58A7C-F0A8-45C7-A37C-4F35AE5C6D2C}"/>
              </a:ext>
            </a:extLst>
          </p:cNvPr>
          <p:cNvSpPr txBox="1"/>
          <p:nvPr/>
        </p:nvSpPr>
        <p:spPr>
          <a:xfrm>
            <a:off x="4355184" y="55361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FB82D0-462F-4048-BBCA-4250C3378FBD}"/>
              </a:ext>
            </a:extLst>
          </p:cNvPr>
          <p:cNvSpPr txBox="1"/>
          <p:nvPr/>
        </p:nvSpPr>
        <p:spPr>
          <a:xfrm>
            <a:off x="4328473" y="599388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E0018-F115-4F05-B65E-372D6FB36936}"/>
              </a:ext>
            </a:extLst>
          </p:cNvPr>
          <p:cNvSpPr txBox="1"/>
          <p:nvPr/>
        </p:nvSpPr>
        <p:spPr>
          <a:xfrm>
            <a:off x="4294725" y="6356963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640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A4E0-689A-4FC0-A5F0-561CAD0D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Сегментация экземпляров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87F46-E41E-4286-B8FE-D7EBEC9A7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ru-RU" sz="1800" dirty="0"/>
              <a:t>С тех пор, как Алекс </a:t>
            </a:r>
            <a:r>
              <a:rPr lang="ru-RU" sz="1800" dirty="0" err="1"/>
              <a:t>Крижевский</a:t>
            </a:r>
            <a:r>
              <a:rPr lang="ru-RU" sz="1800" dirty="0"/>
              <a:t>, </a:t>
            </a:r>
            <a:r>
              <a:rPr lang="ru-RU" sz="1800" dirty="0" err="1"/>
              <a:t>Джефф</a:t>
            </a:r>
            <a:r>
              <a:rPr lang="ru-RU" sz="1800" dirty="0"/>
              <a:t> </a:t>
            </a:r>
            <a:r>
              <a:rPr lang="ru-RU" sz="1800" dirty="0" err="1"/>
              <a:t>Хинтон</a:t>
            </a:r>
            <a:r>
              <a:rPr lang="ru-RU" sz="1800" dirty="0"/>
              <a:t> и Илья </a:t>
            </a:r>
            <a:r>
              <a:rPr lang="ru-RU" sz="1800" dirty="0" err="1"/>
              <a:t>Суцкевер</a:t>
            </a:r>
            <a:r>
              <a:rPr lang="ru-RU" sz="1800" dirty="0"/>
              <a:t> выиграли </a:t>
            </a:r>
            <a:r>
              <a:rPr lang="ru-RU" sz="1800" dirty="0" err="1"/>
              <a:t>ImageNet</a:t>
            </a:r>
            <a:r>
              <a:rPr lang="ru-RU" sz="1800" dirty="0"/>
              <a:t> в 2012 году, Сверточные Нейронные Сети (CNN) стали золотым стандартом для классификации изображений. Фактически, с тех пор CNN улучшились до такой степени, что теперь они превосходят людей в решении проблемы </a:t>
            </a:r>
            <a:r>
              <a:rPr lang="ru-RU" sz="1800" dirty="0" err="1"/>
              <a:t>ImageNet</a:t>
            </a:r>
            <a:r>
              <a:rPr lang="ru-RU" sz="1800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7BEF-DEEF-4254-AAA8-FA275E23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425" y="3016251"/>
            <a:ext cx="7020612" cy="3296538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5B7290B-61AA-48D4-B879-A961F620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882" y="3228021"/>
            <a:ext cx="2686726" cy="1939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A9FC8-6003-4440-A28A-BDB48D9057AC}"/>
              </a:ext>
            </a:extLst>
          </p:cNvPr>
          <p:cNvSpPr txBox="1"/>
          <p:nvPr/>
        </p:nvSpPr>
        <p:spPr>
          <a:xfrm>
            <a:off x="8971977" y="5235337"/>
            <a:ext cx="3301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картинки из </a:t>
            </a:r>
            <a:r>
              <a:rPr lang="en-US" dirty="0"/>
              <a:t>ImageNet</a:t>
            </a:r>
          </a:p>
          <a:p>
            <a:r>
              <a:rPr lang="ru-RU" dirty="0"/>
              <a:t>с</a:t>
            </a:r>
            <a:r>
              <a:rPr lang="en-US" dirty="0"/>
              <a:t> </a:t>
            </a:r>
            <a:r>
              <a:rPr lang="ru-RU" dirty="0"/>
              <a:t>изображением только одного</a:t>
            </a:r>
          </a:p>
          <a:p>
            <a:r>
              <a:rPr lang="ru-RU" dirty="0"/>
              <a:t>объекта</a:t>
            </a:r>
          </a:p>
        </p:txBody>
      </p:sp>
    </p:spTree>
    <p:extLst>
      <p:ext uri="{BB962C8B-B14F-4D97-AF65-F5344CB8AC3E}">
        <p14:creationId xmlns:p14="http://schemas.microsoft.com/office/powerpoint/2010/main" val="2646440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EA1E-4CFE-4DF5-814B-F5333D31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F447B-04DD-4F56-BC9C-BAEB24B11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82" y="3016251"/>
            <a:ext cx="11106193" cy="230109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2A1459-CF81-4466-8A0F-305C1BAD1B4A}"/>
              </a:ext>
            </a:extLst>
          </p:cNvPr>
          <p:cNvSpPr/>
          <p:nvPr/>
        </p:nvSpPr>
        <p:spPr>
          <a:xfrm>
            <a:off x="1030663" y="1690688"/>
            <a:ext cx="96216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FPN очень конкурентоспособен с современными детекторами. Фактически, он побеждает победителей в соревновании COCO 2016 и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282D3-550C-487B-9873-C07E377E7E35}"/>
              </a:ext>
            </a:extLst>
          </p:cNvPr>
          <p:cNvSpPr/>
          <p:nvPr/>
        </p:nvSpPr>
        <p:spPr>
          <a:xfrm>
            <a:off x="7671895" y="550413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https://arxiv.org/pdf/1612.03144.pdf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2452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387F-FF27-41D8-8B92-A07197C4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(You only look once!)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9F8E52-236B-46BB-97F1-7DA3F6E7D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7131" y="1603413"/>
            <a:ext cx="5556669" cy="488946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050095-EB4F-458B-9CB5-D4402F814C8D}"/>
              </a:ext>
            </a:extLst>
          </p:cNvPr>
          <p:cNvSpPr/>
          <p:nvPr/>
        </p:nvSpPr>
        <p:spPr>
          <a:xfrm>
            <a:off x="838200" y="1537364"/>
            <a:ext cx="46670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 смотрите только один раз (YOLO) - система обнаружения объектов, предназначенная для обработки в реальном времени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рассмотрим YOLO, YOLOv2 и YOLO9000 в этой статье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 v2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9B9A5A-DFD7-4086-86E6-9409AA5ED88C}"/>
              </a:ext>
            </a:extLst>
          </p:cNvPr>
          <p:cNvSpPr/>
          <p:nvPr/>
        </p:nvSpPr>
        <p:spPr>
          <a:xfrm>
            <a:off x="697716" y="4122687"/>
            <a:ext cx="4948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https://www.youtube.com/watch?v=VOC3huqHrss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6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387F-FF27-41D8-8B92-A07197C4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grid</a:t>
            </a: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85D312-6D7A-4923-A92C-29DC8825BF80}"/>
              </a:ext>
            </a:extLst>
          </p:cNvPr>
          <p:cNvSpPr/>
          <p:nvPr/>
        </p:nvSpPr>
        <p:spPr>
          <a:xfrm>
            <a:off x="772212" y="1720840"/>
            <a:ext cx="39223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Сперва мы обрезаем нашу оригинальную фотографию</a:t>
            </a:r>
            <a:endParaRPr lang="en-US" dirty="0"/>
          </a:p>
          <a:p>
            <a:endParaRPr lang="en-US" dirty="0"/>
          </a:p>
          <a:p>
            <a:r>
              <a:rPr lang="ru-RU" dirty="0"/>
              <a:t>YOLO делит входное изображение на сетку S × S. </a:t>
            </a:r>
            <a:r>
              <a:rPr lang="ru-RU" b="1" dirty="0"/>
              <a:t>Каждая ячейка сетки предсказывает только один объект</a:t>
            </a:r>
            <a:endParaRPr lang="en-US" b="1" dirty="0"/>
          </a:p>
          <a:p>
            <a:endParaRPr lang="en-US" dirty="0"/>
          </a:p>
          <a:p>
            <a:r>
              <a:rPr lang="ru-RU" dirty="0"/>
              <a:t>Например, желтая ячейка сетки ниже пытается предсказать объект «человек», центр которого (синяя точка) попадает внутрь ячейки сетки</a:t>
            </a:r>
          </a:p>
          <a:p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856BA2-2F1B-4EE6-B1E7-11D53C74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80" y="1690688"/>
            <a:ext cx="7143309" cy="41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34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D4BE-3EE3-4E08-84B4-E19F417D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grid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34D238-0F00-4DD7-AC82-58674842DC09}"/>
              </a:ext>
            </a:extLst>
          </p:cNvPr>
          <p:cNvSpPr/>
          <p:nvPr/>
        </p:nvSpPr>
        <p:spPr>
          <a:xfrm>
            <a:off x="633414" y="1613807"/>
            <a:ext cx="48341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Каждая ячейка сетки предсказывает фиксированное количество граничных блоков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этом примере желтая ячейка сетки делает два предсказания (синие прямоугольники) для определения местоположения человека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1FEDA-05B3-4935-AD84-E0F4E709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35" y="1561048"/>
            <a:ext cx="5017956" cy="50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90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E8961-B327-40EB-947C-4AAFE7B1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grid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C94A7-7C29-43EF-A5E4-78061AE45B11}"/>
              </a:ext>
            </a:extLst>
          </p:cNvPr>
          <p:cNvSpPr/>
          <p:nvPr/>
        </p:nvSpPr>
        <p:spPr>
          <a:xfrm>
            <a:off x="838200" y="2049313"/>
            <a:ext cx="37998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Правило одного объекта ограничивает насколько близко обнаруженные объекты могут быть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картинке ниже, в левом нижнем углу 9 </a:t>
            </a:r>
            <a:r>
              <a:rPr lang="ru-RU" dirty="0" err="1"/>
              <a:t>Сант</a:t>
            </a:r>
            <a:r>
              <a:rPr lang="ru-RU" dirty="0"/>
              <a:t>, но YOLO может обнаружить только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3DA0E-DA68-44AB-A089-D16F85280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63" y="2049313"/>
            <a:ext cx="6908016" cy="4218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4850DC-4A32-48CF-B737-78437614E905}"/>
              </a:ext>
            </a:extLst>
          </p:cNvPr>
          <p:cNvSpPr/>
          <p:nvPr/>
        </p:nvSpPr>
        <p:spPr>
          <a:xfrm>
            <a:off x="4986839" y="6308209"/>
            <a:ext cx="780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YOLO может пропустить объекты, которые находятся слишком близко</a:t>
            </a:r>
          </a:p>
        </p:txBody>
      </p:sp>
    </p:spTree>
    <p:extLst>
      <p:ext uri="{BB962C8B-B14F-4D97-AF65-F5344CB8AC3E}">
        <p14:creationId xmlns:p14="http://schemas.microsoft.com/office/powerpoint/2010/main" val="722154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7A1C-6B48-4A9B-96BD-36D8C58D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v1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620946-9048-470F-AEBD-7389DA7A4FD1}"/>
              </a:ext>
            </a:extLst>
          </p:cNvPr>
          <p:cNvSpPr/>
          <p:nvPr/>
        </p:nvSpPr>
        <p:spPr>
          <a:xfrm>
            <a:off x="734505" y="2039169"/>
            <a:ext cx="35829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Для каждой ячейки сетки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  <a:r>
              <a:rPr lang="ru-RU" dirty="0"/>
              <a:t> предсказывает B граничных блоков, и каждый блок имеет один показатель достоверности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  <a:r>
              <a:rPr lang="ru-RU" dirty="0"/>
              <a:t> обнаруживает только один объект независимо от количества</a:t>
            </a:r>
            <a:r>
              <a:rPr lang="en-US" dirty="0"/>
              <a:t> </a:t>
            </a:r>
            <a:r>
              <a:rPr lang="ru-RU" dirty="0"/>
              <a:t>прямоугольников 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</a:t>
            </a:r>
            <a:r>
              <a:rPr lang="ru-RU" dirty="0"/>
              <a:t> предсказывает условные вероятности класса C (по одному на класс)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428B6-755C-4A01-96E1-D26B538D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99" y="1916620"/>
            <a:ext cx="7485838" cy="47959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DEB1EA-5FC4-4C21-A9C7-102C303F13A9}"/>
              </a:ext>
            </a:extLst>
          </p:cNvPr>
          <p:cNvSpPr/>
          <p:nvPr/>
        </p:nvSpPr>
        <p:spPr>
          <a:xfrm>
            <a:off x="5489542" y="169068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Для предсказаний для датасета POSCAL VOC в YOLO используются сетки 7 × 7 (S × S), 2 граничные рамки (B) и 20 классов (C)</a:t>
            </a:r>
          </a:p>
        </p:txBody>
      </p:sp>
    </p:spTree>
    <p:extLst>
      <p:ext uri="{BB962C8B-B14F-4D97-AF65-F5344CB8AC3E}">
        <p14:creationId xmlns:p14="http://schemas.microsoft.com/office/powerpoint/2010/main" val="2721282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393B-D9FA-4191-861E-5075EB782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v1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D147B8-5241-4CC4-8543-E71AD034C778}"/>
              </a:ext>
            </a:extLst>
          </p:cNvPr>
          <p:cNvSpPr/>
          <p:nvPr/>
        </p:nvSpPr>
        <p:spPr>
          <a:xfrm>
            <a:off x="838200" y="1690688"/>
            <a:ext cx="1060594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Каждый граничный блок содержит 5 элементов: (x, y, w, h) и показатель достоверности блока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Показатель достоверности отражает степень вероятности того, что блок содержит объект (о</a:t>
            </a:r>
            <a:r>
              <a:rPr lang="en-US" dirty="0" err="1"/>
              <a:t>bjectness</a:t>
            </a:r>
            <a:r>
              <a:rPr lang="ru-RU" dirty="0"/>
              <a:t>), и насколько точным является граничный блок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Мы ограничиваем ширину ограничительной рамки w и высоту h шириной и высотой изображения. х и у смещения у соответствующей ячейки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Следовательно, x, y, w и h все находятся между 0 и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Каждая ячейка имеет 20 вероятностей условного класса.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Итак, прогноз YOLO имеет форму (S, S, B × 5 + C) = (7, 7, 2 × 5 + 20) = (7, 7, 30)</a:t>
            </a:r>
          </a:p>
        </p:txBody>
      </p:sp>
    </p:spTree>
    <p:extLst>
      <p:ext uri="{BB962C8B-B14F-4D97-AF65-F5344CB8AC3E}">
        <p14:creationId xmlns:p14="http://schemas.microsoft.com/office/powerpoint/2010/main" val="2666206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DC32-5B9F-4B23-AA80-AB047114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v1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69A8E-D044-4962-98F6-639CE7ACD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534" y="3598519"/>
            <a:ext cx="8972931" cy="265616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53280F-2372-4EA3-9283-1DAE2292D001}"/>
              </a:ext>
            </a:extLst>
          </p:cNvPr>
          <p:cNvSpPr/>
          <p:nvPr/>
        </p:nvSpPr>
        <p:spPr>
          <a:xfrm>
            <a:off x="838199" y="1859339"/>
            <a:ext cx="111904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Основная концепция YOLO заключается в создании сети CNN для прогнозирования (7, 7, 30) тензора.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Он использует сеть CNN, чтобы уменьшить пространственное измерение до 7 × 7 с 1024 выходными каналами в каждом местоположении.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77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7C9A-36D1-4A70-8A5C-8659E2CA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v1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15CDD-D165-4AA7-9FA4-51A3170FEEC9}"/>
              </a:ext>
            </a:extLst>
          </p:cNvPr>
          <p:cNvSpPr/>
          <p:nvPr/>
        </p:nvSpPr>
        <p:spPr>
          <a:xfrm>
            <a:off x="611957" y="1589833"/>
            <a:ext cx="1051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YOLO использует линейную регрессию на основе двух полносвязных слоев, чтобы делать предсказания граничного блока 7 × 7 × 2 (средняя картинка ниже)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B=2 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Чтобы сделать окончательный прогноз, мы оставляем в качестве окончательных прогнозов те, у кого высокий уровень достоверности (более 0,25) (правая картинка)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52384-504A-467F-AA56-6EE7CDAF5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0" y="3194344"/>
            <a:ext cx="1120929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38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B057-A1A3-4851-9E69-61CE7AAB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достоверности класса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EB879-F59C-45F5-ADFF-2226FF622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278" y="3277685"/>
            <a:ext cx="9239054" cy="321519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60F51-ACF4-4297-87CD-66F1FC19D507}"/>
              </a:ext>
            </a:extLst>
          </p:cNvPr>
          <p:cNvSpPr/>
          <p:nvPr/>
        </p:nvSpPr>
        <p:spPr>
          <a:xfrm>
            <a:off x="838200" y="1503279"/>
            <a:ext cx="9191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Оценка достоверности класса для каждой ячейки сетки вычисляется как: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F6626C-DE6E-4D87-A0ED-44A4B7739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3" y="1891570"/>
            <a:ext cx="10515600" cy="6169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A8DFE8-7411-47C5-B39B-D37DFAAE2D20}"/>
              </a:ext>
            </a:extLst>
          </p:cNvPr>
          <p:cNvSpPr/>
          <p:nvPr/>
        </p:nvSpPr>
        <p:spPr>
          <a:xfrm>
            <a:off x="986278" y="2459510"/>
            <a:ext cx="9785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Он измеряет достоверность как по классификации, так и по локализации (где находится объект).</a:t>
            </a:r>
          </a:p>
        </p:txBody>
      </p:sp>
    </p:spTree>
    <p:extLst>
      <p:ext uri="{BB962C8B-B14F-4D97-AF65-F5344CB8AC3E}">
        <p14:creationId xmlns:p14="http://schemas.microsoft.com/office/powerpoint/2010/main" val="295458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A4E0-689A-4FC0-A5F0-561CAD0D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Детекция и сегментация объектов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8BF3317-33B0-47AD-B612-1A38004E8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80697"/>
            <a:ext cx="4936359" cy="308522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F0B6AE-0D71-4A70-9981-7E64D6E8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443" y="2480697"/>
            <a:ext cx="4182364" cy="31630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19C68B-ED16-4585-863A-431D801414FA}"/>
              </a:ext>
            </a:extLst>
          </p:cNvPr>
          <p:cNvSpPr txBox="1"/>
          <p:nvPr/>
        </p:nvSpPr>
        <p:spPr>
          <a:xfrm>
            <a:off x="314371" y="1381364"/>
            <a:ext cx="11255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 классификации обычно используется изображение с одним объектом в качестве фокуса, и задача состоит в том,  чтобы сказать, что это за изображение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 когда мы смотрим на мир вокруг нас, мы выполняем гораздо более сложные задачи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3D22ED-4314-4D93-A713-E2FD74367186}"/>
              </a:ext>
            </a:extLst>
          </p:cNvPr>
          <p:cNvSpPr/>
          <p:nvPr/>
        </p:nvSpPr>
        <p:spPr>
          <a:xfrm>
            <a:off x="527240" y="5678239"/>
            <a:ext cx="54149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Достопримечательности в реальной жизни часто состоят из множества различных, перекрывающихся объектов, фонов и действий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A6E547-6EBE-4901-95C9-A2254E7D9A02}"/>
              </a:ext>
            </a:extLst>
          </p:cNvPr>
          <p:cNvSpPr/>
          <p:nvPr/>
        </p:nvSpPr>
        <p:spPr>
          <a:xfrm>
            <a:off x="6417443" y="5678239"/>
            <a:ext cx="47047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(люди) не только классифицируем эти различные объекты, но и определяем их границы, различия и отношения друг к другу!</a:t>
            </a:r>
          </a:p>
        </p:txBody>
      </p:sp>
    </p:spTree>
    <p:extLst>
      <p:ext uri="{BB962C8B-B14F-4D97-AF65-F5344CB8AC3E}">
        <p14:creationId xmlns:p14="http://schemas.microsoft.com/office/powerpoint/2010/main" val="1393862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E60A-E2B8-4B1B-8148-0520A54E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сверточной сети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185C4-65F8-47DC-886F-6086B8E01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863" y="2836912"/>
            <a:ext cx="9578768" cy="40210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AD01A9-AC4E-4E3A-AC1D-6E5D09C222AB}"/>
              </a:ext>
            </a:extLst>
          </p:cNvPr>
          <p:cNvSpPr/>
          <p:nvPr/>
        </p:nvSpPr>
        <p:spPr>
          <a:xfrm>
            <a:off x="838200" y="1506022"/>
            <a:ext cx="8726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1) </a:t>
            </a:r>
            <a:r>
              <a:rPr lang="ru-RU" dirty="0"/>
              <a:t>YOLO имеет 24 сверточных слоя, за которыми следуют 2 полносвязных слоя (FC)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998FB9-B413-400A-A035-0A0BAE3CE887}"/>
              </a:ext>
            </a:extLst>
          </p:cNvPr>
          <p:cNvSpPr/>
          <p:nvPr/>
        </p:nvSpPr>
        <p:spPr>
          <a:xfrm>
            <a:off x="3161121" y="1881605"/>
            <a:ext cx="785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2) </a:t>
            </a:r>
            <a:r>
              <a:rPr lang="ru-RU" dirty="0"/>
              <a:t>В некоторых слоях свертки в качестве альтернативы используются слои сокращения 1 × 1 для уменьшения глубины карт свойств объектов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AE899E-3BFF-457A-9B79-5EC263282838}"/>
              </a:ext>
            </a:extLst>
          </p:cNvPr>
          <p:cNvSpPr/>
          <p:nvPr/>
        </p:nvSpPr>
        <p:spPr>
          <a:xfrm>
            <a:off x="4471447" y="2527936"/>
            <a:ext cx="66658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/>
              <a:t>3) </a:t>
            </a:r>
            <a:r>
              <a:rPr lang="ru-RU" dirty="0"/>
              <a:t>Для последнего слоя свертки выводится тензор (7, 7, 1024) </a:t>
            </a:r>
            <a:br>
              <a:rPr lang="ru-RU" dirty="0"/>
            </a:br>
            <a:r>
              <a:rPr lang="ru-RU" dirty="0"/>
              <a:t>Затем тензор выплощается </a:t>
            </a:r>
            <a:r>
              <a:rPr lang="en-US" dirty="0"/>
              <a:t>(flatten) </a:t>
            </a:r>
            <a:r>
              <a:rPr lang="ru-RU" dirty="0"/>
              <a:t>для подачи в 2 </a:t>
            </a:r>
            <a:r>
              <a:rPr lang="en-US" dirty="0"/>
              <a:t>FC </a:t>
            </a:r>
            <a:r>
              <a:rPr lang="ru-RU" dirty="0"/>
              <a:t>слоя</a:t>
            </a:r>
          </a:p>
          <a:p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4F99FB-57AB-4369-897D-BB08A4D0AF19}"/>
              </a:ext>
            </a:extLst>
          </p:cNvPr>
          <p:cNvSpPr/>
          <p:nvPr/>
        </p:nvSpPr>
        <p:spPr>
          <a:xfrm>
            <a:off x="5041333" y="3174267"/>
            <a:ext cx="6619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3) </a:t>
            </a:r>
            <a:r>
              <a:rPr lang="ru-RU" dirty="0"/>
              <a:t>Используя 2 полносвязных слоя в качестве линейной регрессии, </a:t>
            </a:r>
            <a:r>
              <a:rPr lang="en-US" dirty="0"/>
              <a:t>YOLO</a:t>
            </a:r>
            <a:r>
              <a:rPr lang="ru-RU" dirty="0"/>
              <a:t> выводит параметры 7 × 7 × 30, а затем преобразуется в (7, 7, 30), то есть 2 предсказания граничных блоков на местоположение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B8317-47F2-4AF1-AA16-45C8AC40C28D}"/>
              </a:ext>
            </a:extLst>
          </p:cNvPr>
          <p:cNvSpPr txBox="1"/>
          <p:nvPr/>
        </p:nvSpPr>
        <p:spPr>
          <a:xfrm>
            <a:off x="8084764" y="4228158"/>
            <a:ext cx="350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4) </a:t>
            </a:r>
            <a:r>
              <a:rPr lang="en-US" dirty="0"/>
              <a:t>Fast YOLO  - 9 </a:t>
            </a:r>
            <a:r>
              <a:rPr lang="ru-RU" dirty="0"/>
              <a:t>сверточных слоев</a:t>
            </a:r>
          </a:p>
        </p:txBody>
      </p:sp>
    </p:spTree>
    <p:extLst>
      <p:ext uri="{BB962C8B-B14F-4D97-AF65-F5344CB8AC3E}">
        <p14:creationId xmlns:p14="http://schemas.microsoft.com/office/powerpoint/2010/main" val="35871519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DDA4-D531-4D2F-B8DE-041E037E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</a:t>
            </a:r>
            <a:r>
              <a:rPr lang="en-US" dirty="0"/>
              <a:t> </a:t>
            </a:r>
            <a:r>
              <a:rPr lang="ru-RU" dirty="0"/>
              <a:t>классификации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9BD7C-AD53-4A2A-BC69-8CBFAB0D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0" y="2816852"/>
            <a:ext cx="9234022" cy="27562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6F8B44-B1F5-4937-B465-68F40A39F1E2}"/>
              </a:ext>
            </a:extLst>
          </p:cNvPr>
          <p:cNvSpPr/>
          <p:nvPr/>
        </p:nvSpPr>
        <p:spPr>
          <a:xfrm>
            <a:off x="838200" y="14912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Если объект обнаружен, потери классификации в каждой ячейке является квадратической ошибкой условных вероятностей для каждого класса: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C6DD4-5B07-4507-95BD-BA0A981C2D7E}"/>
              </a:ext>
            </a:extLst>
          </p:cNvPr>
          <p:cNvSpPr/>
          <p:nvPr/>
        </p:nvSpPr>
        <p:spPr>
          <a:xfrm>
            <a:off x="8138890" y="5883839"/>
            <a:ext cx="3681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You only look once (YOLO) paper</a:t>
            </a:r>
            <a:endParaRPr lang="ru-RU" dirty="0">
              <a:hlinkClick r:id="rId3"/>
            </a:endParaRPr>
          </a:p>
          <a:p>
            <a:r>
              <a:rPr lang="en-US" dirty="0">
                <a:hlinkClick r:id="rId3"/>
              </a:rPr>
              <a:t>https://arxiv.org/pdf/1506.02640.pdf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92552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DDA4-D531-4D2F-B8DE-041E037E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</a:t>
            </a:r>
            <a:r>
              <a:rPr lang="en-US" dirty="0"/>
              <a:t> </a:t>
            </a:r>
            <a:r>
              <a:rPr lang="ru-RU" dirty="0"/>
              <a:t>локализации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3C24F-C880-4C64-A6EE-A6EC26990B5B}"/>
              </a:ext>
            </a:extLst>
          </p:cNvPr>
          <p:cNvSpPr/>
          <p:nvPr/>
        </p:nvSpPr>
        <p:spPr>
          <a:xfrm>
            <a:off x="772212" y="1367522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Потеря локализации измеряет ошибки в прогнозируемых положениях и размерах границ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496C00-51F2-46AB-AC47-90CB62CF6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17" y="2013853"/>
            <a:ext cx="8920620" cy="3401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28E9E1-1BE7-47E8-8B57-5D4ADB41AFFA}"/>
              </a:ext>
            </a:extLst>
          </p:cNvPr>
          <p:cNvSpPr/>
          <p:nvPr/>
        </p:nvSpPr>
        <p:spPr>
          <a:xfrm>
            <a:off x="468198" y="5605059"/>
            <a:ext cx="11723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Мы не хотим одинаково взвешивать ошибки в больших и маленьких рамках. Чтобы частично решить эту проблему, рассчитывается квадратный корень из ширины и высоты ограничительной рамки. Кроме того, чтобы уделить больше внимания точности граничной рамки, мы умножаем потери на λcoord (по умолчанию: 5).</a:t>
            </a:r>
          </a:p>
        </p:txBody>
      </p:sp>
    </p:spTree>
    <p:extLst>
      <p:ext uri="{BB962C8B-B14F-4D97-AF65-F5344CB8AC3E}">
        <p14:creationId xmlns:p14="http://schemas.microsoft.com/office/powerpoint/2010/main" val="2766131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07B9-A66D-4075-9C84-3F621EB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 достоверности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20374F-0D0D-4F13-A635-DA6E4019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628" y="1749338"/>
            <a:ext cx="5391427" cy="3359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30156-32E6-4AB4-9D8B-96502745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5" y="2199761"/>
            <a:ext cx="5985968" cy="30461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85E5E9-F8FD-4A9F-B261-140CA24B7250}"/>
              </a:ext>
            </a:extLst>
          </p:cNvPr>
          <p:cNvSpPr/>
          <p:nvPr/>
        </p:nvSpPr>
        <p:spPr>
          <a:xfrm>
            <a:off x="285945" y="14294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Если объект обнаружен в рамке, потери достоверности (измерение объектности рамки) составляет: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FB4717-DA49-408C-9112-C99794C6910D}"/>
              </a:ext>
            </a:extLst>
          </p:cNvPr>
          <p:cNvSpPr/>
          <p:nvPr/>
        </p:nvSpPr>
        <p:spPr>
          <a:xfrm>
            <a:off x="6205192" y="1445116"/>
            <a:ext cx="6010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Если объект не обнаружен в рамке, потери достоверности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07935-9F93-444F-8D4A-2A0EDBBFC3B3}"/>
              </a:ext>
            </a:extLst>
          </p:cNvPr>
          <p:cNvSpPr/>
          <p:nvPr/>
        </p:nvSpPr>
        <p:spPr>
          <a:xfrm>
            <a:off x="6205192" y="519020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Большинство рамок не содержат никаких объектов. Это вызывает проблему дисбаланса классов, то есть мы обучаем модель распознавать фон чаще, чем обнаружение объектов. Чтобы исправить это, мы уменьшаем ф-ю потерь с коэффициентом </a:t>
            </a:r>
            <a:r>
              <a:rPr lang="ru-RU" dirty="0" err="1"/>
              <a:t>λnoobj</a:t>
            </a:r>
            <a:r>
              <a:rPr lang="ru-RU" dirty="0"/>
              <a:t> (по умолчанию: 0,5).</a:t>
            </a:r>
          </a:p>
        </p:txBody>
      </p:sp>
    </p:spTree>
    <p:extLst>
      <p:ext uri="{BB962C8B-B14F-4D97-AF65-F5344CB8AC3E}">
        <p14:creationId xmlns:p14="http://schemas.microsoft.com/office/powerpoint/2010/main" val="18913122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B2F6-A936-45EE-B544-3D070F40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58C4-C2C4-41CD-830A-C2D1A4DE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Understanding Feature Pyramid Networks for object detection (FPN)</a:t>
            </a:r>
            <a:r>
              <a:rPr lang="ru-RU" sz="1800" dirty="0"/>
              <a:t> 2</a:t>
            </a:r>
            <a:r>
              <a:rPr lang="en-US" sz="1800" dirty="0"/>
              <a:t>K!!!</a:t>
            </a:r>
            <a:endParaRPr lang="ru-RU" sz="1800" dirty="0"/>
          </a:p>
          <a:p>
            <a:r>
              <a:rPr lang="en-US" sz="1800" dirty="0">
                <a:hlinkClick r:id="rId2"/>
              </a:rPr>
              <a:t>https://medium.com/@jonathan_hui/understanding-feature-pyramid-networks-for-object-detection-fpn-45b227b9106c</a:t>
            </a:r>
            <a:endParaRPr lang="en-US" sz="1800" dirty="0"/>
          </a:p>
          <a:p>
            <a:r>
              <a:rPr lang="en-US" sz="1800" dirty="0"/>
              <a:t>What do we learn from region based object detectors (Faster R-CNN, R-FCN, FPN)? 2.3K!!!</a:t>
            </a:r>
          </a:p>
          <a:p>
            <a:r>
              <a:rPr lang="en-US" sz="1800" dirty="0">
                <a:hlinkClick r:id="rId3"/>
              </a:rPr>
              <a:t>https://medium.com/@jonathan_hui/what-do-we-learn-from-region-based-object-detectors-faster-r-cnn-r-fcn-fpn-7e354377a7c9</a:t>
            </a:r>
            <a:endParaRPr lang="en-US" sz="1800" dirty="0"/>
          </a:p>
          <a:p>
            <a:r>
              <a:rPr lang="en-US" sz="1800" dirty="0"/>
              <a:t>Review: R-FCN — Positive-Sensitive Score Maps (Object Detection) 0.3K</a:t>
            </a:r>
          </a:p>
          <a:p>
            <a:r>
              <a:rPr lang="en-US" sz="1800" dirty="0">
                <a:hlinkClick r:id="rId4"/>
              </a:rPr>
              <a:t>https://towardsdatascience.com/review-r-fcn-positive-sensitive-score-maps-object-detection-91cd2389345c</a:t>
            </a:r>
            <a:endParaRPr lang="en-US" sz="1800" dirty="0"/>
          </a:p>
          <a:p>
            <a:r>
              <a:rPr lang="en-US" sz="1800" dirty="0"/>
              <a:t>Real-time Object Detection with YOLO, YOLOv2 and now YOLOv3</a:t>
            </a:r>
          </a:p>
          <a:p>
            <a:r>
              <a:rPr lang="en-US" sz="1800" dirty="0">
                <a:hlinkClick r:id="rId5"/>
              </a:rPr>
              <a:t>https://medium.com/@jonathan_hui/real-time-object-detection-with-yolo-yolov2-28b1b93e2088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10194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ED8EB-E6B3-4352-AC07-C094D7BA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Детекция и сегментация объектов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52BF3-7801-4AD8-A9DB-254D2F8F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737291" cy="4338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BB3EF4-6FC0-46A8-9D96-DFE1A5B5ACFF}"/>
              </a:ext>
            </a:extLst>
          </p:cNvPr>
          <p:cNvSpPr/>
          <p:nvPr/>
        </p:nvSpPr>
        <p:spPr>
          <a:xfrm>
            <a:off x="688156" y="1480802"/>
            <a:ext cx="46749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сегментации изображения наша цель состоит в том, чтобы </a:t>
            </a:r>
            <a:r>
              <a:rPr lang="ru-RU" b="1" dirty="0"/>
              <a:t>классифицировать различные объекты на изображении и идентифицировать их границы</a:t>
            </a:r>
            <a:r>
              <a:rPr lang="ru-RU" dirty="0"/>
              <a:t>. Источник</a:t>
            </a:r>
            <a:r>
              <a:rPr lang="en-US" dirty="0"/>
              <a:t>: Mask R-CNN: </a:t>
            </a:r>
            <a:r>
              <a:rPr lang="en-US" dirty="0">
                <a:hlinkClick r:id="rId3"/>
              </a:rPr>
              <a:t>https://arxiv.org/abs/1703.06870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7916B-52DC-4AD6-90FC-500C9F347A7B}"/>
              </a:ext>
            </a:extLst>
          </p:cNvPr>
          <p:cNvSpPr/>
          <p:nvPr/>
        </p:nvSpPr>
        <p:spPr>
          <a:xfrm>
            <a:off x="647701" y="3161207"/>
            <a:ext cx="50818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Цели</a:t>
            </a:r>
            <a:r>
              <a:rPr lang="en-US" dirty="0"/>
              <a:t>: </a:t>
            </a:r>
            <a:r>
              <a:rPr lang="ru-RU" dirty="0"/>
              <a:t>В этой лекции мы рассмотрим подход, лежащий в основе некоторых </a:t>
            </a:r>
            <a:r>
              <a:rPr lang="ru-RU" b="1" dirty="0"/>
              <a:t>основных методов</a:t>
            </a:r>
            <a:r>
              <a:rPr lang="ru-RU" dirty="0"/>
              <a:t>, используемых при обнаружении и сегментации объектов, и увидим, как они развивались от одной реализации к другой.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BA7D9F-C41E-4180-BC15-B431D0D71B72}"/>
              </a:ext>
            </a:extLst>
          </p:cNvPr>
          <p:cNvSpPr/>
          <p:nvPr/>
        </p:nvSpPr>
        <p:spPr>
          <a:xfrm>
            <a:off x="688156" y="490872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medium-content-serif-font"/>
              </a:rPr>
              <a:t>R-CNN: </a:t>
            </a:r>
            <a:r>
              <a:rPr lang="en-US" b="0" i="0" u="none" strike="noStrike" dirty="0">
                <a:effectLst/>
                <a:latin typeface="medium-content-serif-font"/>
                <a:hlinkClick r:id="rId4"/>
              </a:rPr>
              <a:t>https://arxiv.org/abs/1311.2524</a:t>
            </a:r>
            <a:endParaRPr lang="en-US" b="0" i="0" dirty="0">
              <a:effectLst/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medium-content-serif-font"/>
              </a:rPr>
              <a:t>Fast R-CNN: </a:t>
            </a:r>
            <a:r>
              <a:rPr lang="en-US" b="0" i="0" u="none" strike="noStrike" dirty="0">
                <a:effectLst/>
                <a:latin typeface="medium-content-serif-font"/>
                <a:hlinkClick r:id="rId5"/>
              </a:rPr>
              <a:t>https://arxiv.org/abs/1504.08083</a:t>
            </a:r>
            <a:endParaRPr lang="en-US" b="0" i="0" dirty="0">
              <a:effectLst/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medium-content-serif-font"/>
              </a:rPr>
              <a:t>Faster R-CNN: </a:t>
            </a:r>
            <a:r>
              <a:rPr lang="en-US" b="0" i="0" u="none" strike="noStrike" dirty="0">
                <a:effectLst/>
                <a:latin typeface="medium-content-serif-font"/>
                <a:hlinkClick r:id="rId6"/>
              </a:rPr>
              <a:t>https://arxiv.org/abs/1506.01497</a:t>
            </a:r>
            <a:endParaRPr lang="en-US" b="0" i="0" dirty="0">
              <a:effectLst/>
              <a:latin typeface="medium-content-serif-font"/>
            </a:endParaRPr>
          </a:p>
          <a:p>
            <a:pPr>
              <a:buFont typeface="+mj-lt"/>
              <a:buAutoNum type="arabicPeriod"/>
            </a:pPr>
            <a:r>
              <a:rPr lang="en-US" b="0" i="0" dirty="0">
                <a:effectLst/>
                <a:latin typeface="medium-content-serif-font"/>
              </a:rPr>
              <a:t>Mask R-CNN: </a:t>
            </a:r>
            <a:r>
              <a:rPr lang="en-US" b="0" i="0" u="none" strike="noStrike" dirty="0">
                <a:effectLst/>
                <a:latin typeface="medium-content-serif-font"/>
                <a:hlinkClick r:id="rId3"/>
              </a:rPr>
              <a:t>https://arxiv.org/abs/1703.06870</a:t>
            </a:r>
            <a:endParaRPr lang="en-US" b="0" i="0" dirty="0">
              <a:effectLst/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6847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F1E9-D26A-490A-8101-119792A92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Понимание </a:t>
            </a:r>
            <a:r>
              <a:rPr lang="en-US" dirty="0"/>
              <a:t>R-CNN </a:t>
            </a:r>
            <a:r>
              <a:rPr lang="ru-RU" dirty="0"/>
              <a:t>для </a:t>
            </a:r>
            <a:r>
              <a:rPr lang="en-US" dirty="0"/>
              <a:t>Object Detection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D97E-1322-4D31-9B84-876576F18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473"/>
            <a:ext cx="54914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Цель R-CNN состоит в том, чтобы взять изображение и правильно определить, где находятся основные объекты (через ограничивающий прямоугольник) на изображении</a:t>
            </a:r>
            <a:endParaRPr lang="en-US" sz="1800" dirty="0"/>
          </a:p>
          <a:p>
            <a:r>
              <a:rPr lang="ru-RU" sz="1800" b="1" dirty="0"/>
              <a:t>Входы: Изображение</a:t>
            </a:r>
          </a:p>
          <a:p>
            <a:r>
              <a:rPr lang="ru-RU" sz="1800" b="1" dirty="0"/>
              <a:t>Выходы: ограничивающие рамки + метки для каждого объекта на изображении</a:t>
            </a:r>
            <a:endParaRPr lang="en-US" sz="1800" b="1" dirty="0"/>
          </a:p>
          <a:p>
            <a:r>
              <a:rPr lang="ru-RU" sz="1800" b="1" dirty="0"/>
              <a:t>Но как мы узнаем, где находятся эти ограничительные рамки? </a:t>
            </a:r>
            <a:endParaRPr lang="en-US" sz="1800" b="1" dirty="0"/>
          </a:p>
          <a:p>
            <a:pPr marL="0" indent="0">
              <a:buNone/>
            </a:pPr>
            <a:r>
              <a:rPr lang="ru-RU" sz="1800" dirty="0"/>
              <a:t>R-CNN делает то, что мы могли бы сделать интуитивно, предлагая набор ящиков на изображении и проверяет, действительно ли какой-либо из них соответствует объекту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12801-ED2D-4182-8382-B0C49D80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170" y="1764845"/>
            <a:ext cx="5111087" cy="38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2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4984</Words>
  <Application>Microsoft Office PowerPoint</Application>
  <PresentationFormat>Widescreen</PresentationFormat>
  <Paragraphs>403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medium-content-sans-serif-font</vt:lpstr>
      <vt:lpstr>medium-content-serif-font</vt:lpstr>
      <vt:lpstr>Office Theme</vt:lpstr>
      <vt:lpstr>Компьютерное зрение</vt:lpstr>
      <vt:lpstr>Компьютерное зрение</vt:lpstr>
      <vt:lpstr>Приложения</vt:lpstr>
      <vt:lpstr>Подзадачи машинного зрения 1. Классификация изображений</vt:lpstr>
      <vt:lpstr>Последовательность шагов</vt:lpstr>
      <vt:lpstr>Сегментация экземпляров</vt:lpstr>
      <vt:lpstr>Детекция и сегментация объектов</vt:lpstr>
      <vt:lpstr>Детекция и сегментация объектов</vt:lpstr>
      <vt:lpstr>Понимание R-CNN для Object Detection</vt:lpstr>
      <vt:lpstr>Выборочный поиск (Selective search)</vt:lpstr>
      <vt:lpstr>R-CNN (2014)</vt:lpstr>
      <vt:lpstr>Подгон ограничивающих рамок</vt:lpstr>
      <vt:lpstr>Подгон ограничивающих рамок</vt:lpstr>
      <vt:lpstr>Pipeline R-CNN</vt:lpstr>
      <vt:lpstr>Fast R-CNN (2015)</vt:lpstr>
      <vt:lpstr>RoI (Region of Interest) Pooling</vt:lpstr>
      <vt:lpstr>Fast R-CNN Insight 2: Combine All Models into One Network </vt:lpstr>
      <vt:lpstr>Pipeline Fast R-CNN</vt:lpstr>
      <vt:lpstr>Faster R-CNN (2016) – Ускорение Region Proposal</vt:lpstr>
      <vt:lpstr>Region Proposal Network (RPN) </vt:lpstr>
      <vt:lpstr>Region Proposal Network (RPN)</vt:lpstr>
      <vt:lpstr>Region Proposal Network (RPN)</vt:lpstr>
      <vt:lpstr>Region Proposal Network (RPN)</vt:lpstr>
      <vt:lpstr>Производительность</vt:lpstr>
      <vt:lpstr>Mask R-CNN (2017) – Расширение Faster R-CNN для попиксельной сегментации</vt:lpstr>
      <vt:lpstr>Mask R-CNN</vt:lpstr>
      <vt:lpstr>RoiAlign - Realigning RoIPool</vt:lpstr>
      <vt:lpstr>RoiAlign - Realigning RoIPool</vt:lpstr>
      <vt:lpstr>RoiAlign - Realigning RoIPool</vt:lpstr>
      <vt:lpstr>Билинейная интерполяция</vt:lpstr>
      <vt:lpstr>Mask R-CNN</vt:lpstr>
      <vt:lpstr>Недостатки Faster R-CNN</vt:lpstr>
      <vt:lpstr>Faster R-CNN</vt:lpstr>
      <vt:lpstr>Region based Fully-Convolutional Networks</vt:lpstr>
      <vt:lpstr>Преимущества R-FCN</vt:lpstr>
      <vt:lpstr>Как это делается?</vt:lpstr>
      <vt:lpstr>Карты оценок (Position-sensitive score maps) </vt:lpstr>
      <vt:lpstr>ROI пулинг (Position-sensitive ROI-pool)</vt:lpstr>
      <vt:lpstr>ROI пулинг (Position-sensitive ROI-pool)</vt:lpstr>
      <vt:lpstr>Голосование средним (Average Voting)</vt:lpstr>
      <vt:lpstr>Pipeline R-FCN</vt:lpstr>
      <vt:lpstr>Pipeline R-FCN</vt:lpstr>
      <vt:lpstr>Преимущества R-FCN</vt:lpstr>
      <vt:lpstr>Positive-Sensitive Score Maps &amp; ROI Pooling</vt:lpstr>
      <vt:lpstr>Positive-Sensitive ROI Pooling</vt:lpstr>
      <vt:lpstr>Bounding Box Regression</vt:lpstr>
      <vt:lpstr>Детали R-FCN</vt:lpstr>
      <vt:lpstr>Сравнение Faster R-CNN и R-FCN</vt:lpstr>
      <vt:lpstr>1 vs 2 Stage Approach</vt:lpstr>
      <vt:lpstr>Feature Pyramid Networks (FPN)</vt:lpstr>
      <vt:lpstr>Feature Pyramid Network (FPN)</vt:lpstr>
      <vt:lpstr>Feature Pyramid Network (FPN)</vt:lpstr>
      <vt:lpstr>Feature Pyramid Network (FPN)</vt:lpstr>
      <vt:lpstr>Feature Pyramid Network (FPN)</vt:lpstr>
      <vt:lpstr>Bottom-up pathway of RPN</vt:lpstr>
      <vt:lpstr>Top-down pathway of RPN</vt:lpstr>
      <vt:lpstr>Top-down pathway of RPN</vt:lpstr>
      <vt:lpstr>FPN с Region Proposal Network (RPN)</vt:lpstr>
      <vt:lpstr>FPN c Fast R-CNN или Faster R-CNN</vt:lpstr>
      <vt:lpstr>Сравнение </vt:lpstr>
      <vt:lpstr>YOLO (You only look once!)</vt:lpstr>
      <vt:lpstr>YOLO grid</vt:lpstr>
      <vt:lpstr>YOLO grid</vt:lpstr>
      <vt:lpstr>YOLO grid</vt:lpstr>
      <vt:lpstr>YOLO v1</vt:lpstr>
      <vt:lpstr>YOLO v1</vt:lpstr>
      <vt:lpstr>YOLO v1</vt:lpstr>
      <vt:lpstr>YOLO v1</vt:lpstr>
      <vt:lpstr>Оценка достоверности класса</vt:lpstr>
      <vt:lpstr>Архитектура сверточной сети</vt:lpstr>
      <vt:lpstr>Функция потерь классификации</vt:lpstr>
      <vt:lpstr>Функция потерь локализации</vt:lpstr>
      <vt:lpstr>Функция потерь достоверности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Abdurakipov, Sergey</dc:creator>
  <cp:lastModifiedBy>Abdurakipov, Sergey</cp:lastModifiedBy>
  <cp:revision>332</cp:revision>
  <dcterms:created xsi:type="dcterms:W3CDTF">2019-05-22T09:37:13Z</dcterms:created>
  <dcterms:modified xsi:type="dcterms:W3CDTF">2019-05-25T10:37:03Z</dcterms:modified>
</cp:coreProperties>
</file>